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011680"/>
            <a:ext cx="10972800" cy="1463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0" b="1">
                <a:solidFill>
                  <a:srgbClr val="FFFFFF"/>
                </a:solidFill>
              </a:defRPr>
            </a:pPr>
            <a:r>
              <a:t>Joe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3832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>
                <a:solidFill>
                  <a:srgbClr val="4FC3F7"/>
                </a:solidFill>
              </a:defRPr>
            </a:pPr>
            <a:r>
              <a:t>Local AI Orchestrator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4297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i="1">
                <a:solidFill>
                  <a:srgbClr val="E0E0E0"/>
                </a:solidFill>
              </a:defRPr>
            </a:pPr>
            <a:r>
              <a:t>Plan once · Execute locally · Verify always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85216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8AA0B8"/>
                </a:solidFill>
              </a:defRPr>
            </a:pPr>
            <a:r>
              <a:t>spark-c5c0  ·  192.168.1.125:628  ·  Edition 2026.05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OpenClaw agent roster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25 specialised agents, grouped by function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728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8961120"/>
              </a:tblGrid>
              <a:tr h="568960"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0B2545"/>
                          </a:solidFill>
                        </a:rPr>
                        <a:t>Group</a:t>
                      </a:r>
                    </a:p>
                  </a:txBody>
                  <a:tcPr>
                    <a:solidFill>
                      <a:srgbClr val="4FC3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0B2545"/>
                          </a:solidFill>
                        </a:rPr>
                        <a:t>Agents</a:t>
                      </a:r>
                    </a:p>
                  </a:txBody>
                  <a:tcPr>
                    <a:solidFill>
                      <a:srgbClr val="4FC3F7"/>
                    </a:solidFill>
                  </a:tcPr>
                </a:tc>
              </a:tr>
              <a:tr h="5689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C-Suite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ceo_agent · cfo_agent · coo_agent · cto_agent · cro_agent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5689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Engineering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engineer_agent · cto_agent · rd-db-integrity · rnd_manager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5689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QA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aircore-qa · ceo-aircore-summary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5689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PM / Ops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project_manager · task_coordinator · document_agent · meeting_agent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5689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Domain — Isaac/USD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isaac-sim-expert · isaac_sim_engineer · isaac_sim_project_generator · isaac_lab_research · openusd_architect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5689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Knowledge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knowledge_agent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5689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Sales / CR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sales_manager_agent · client_relation_agent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5689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Default / shim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main · acp-defaultagent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Business value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What local-first orchestration delivers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Zero cloud-token spend on inference — fixed CAPEX replaces variable OPEX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Data sovereignty — code · models · prompts never leave the LAN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Verified artifacts — no silent failures, no rework loops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Self-evolving — every task ends with a lesson; Joe gets smarter for free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Composable — Copilot CLI plans, Joe dispatches, OpenClaw executes, CEO ratifies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Fast time-to-value — a polished deck in under 10 seconds (this one)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Standards &amp; governance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Iron Laws #1–#40 enforced at runtime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#5  PostgreSQL only — no SQLite fallback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#6  Absolute visual verification — real browser, multi-viewport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#10 Parallel by default — multi-agent, multi-node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#12 Ten-minute cap — no stuck tasks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#32 Real-debug 100% — fix at the root, not the symptom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#37 Frontend debug &amp; evolve — chromium / mobile / iphone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#40 Working disciplines — TDD · brainstorm gate · verify-before-done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Source of truth: /skills/iron_rules/iron_rules.md (878 lines)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Usage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Copy-paste ready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417320"/>
            <a:ext cx="10515600" cy="5029200"/>
          </a:xfrm>
          <a:prstGeom prst="roundRect">
            <a:avLst/>
          </a:prstGeom>
          <a:solidFill>
            <a:srgbClr val="07304A"/>
          </a:solidFill>
          <a:ln w="12700">
            <a:solidFill>
              <a:srgbClr val="4FC3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51560" y="1600200"/>
            <a:ext cx="10058400" cy="4663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# Dispatch any task — Copilot CLI calls Joe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joe --orchestrate --auto-install "&lt;task&gt;"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# Builtin deck task (this very deck)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joe --orchestrate "generate intro pptx + html"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# Refresh fleet topology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joe --refresh-topology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# Autorun AI-suggested shell code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joe --autorun "build me a CSV of fleet RAM"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# One-shot Copilot query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joe "&lt;question&gt;"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# Artifacts published at:</a:t>
            </a:r>
          </a:p>
          <a:p>
            <a:pPr>
              <a:spcAft>
                <a:spcPts val="400"/>
              </a:spcAft>
              <a:defRPr sz="1500">
                <a:solidFill>
                  <a:srgbClr val="8FD8FF"/>
                </a:solidFill>
                <a:latin typeface="Courier New"/>
              </a:defRPr>
            </a:pPr>
            <a:r>
              <a:t>#   http://192.168.1.125/files/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Roadmap &amp; closing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Where Joe is heading next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Q3 — More builtin templates (report, dashboard, runbook, RCA)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Q3 — Agent autoscale across fleet based on VRAM headroom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Q4 — CEO ratify quorum — multi-agent agreement before sign-off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Q4 — Self-hosted RAG over /skills/ + project codebases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Always — Local-first · Verified · Honest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8521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4FC3F7"/>
                </a:solidFill>
              </a:defRPr>
            </a:pPr>
            <a:r>
              <a:t>Artifacts:  http://192.168.1.125/files/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Local-first orchestration in production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657600" cy="1920240"/>
          </a:xfrm>
          <a:prstGeom prst="roundRect">
            <a:avLst/>
          </a:prstGeom>
          <a:solidFill>
            <a:srgbClr val="07304A"/>
          </a:solidFill>
          <a:ln w="19050">
            <a:solidFill>
              <a:srgbClr val="4FC3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691639"/>
            <a:ext cx="3657600" cy="10561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4FC3F7"/>
                </a:solidFill>
              </a:defRPr>
            </a:pPr>
            <a:r>
              <a:t>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802636"/>
            <a:ext cx="3657600" cy="5760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E0E0E0"/>
                </a:solidFill>
              </a:defRPr>
            </a:pPr>
            <a:r>
              <a:t>Fleet nodes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657600" cy="1920240"/>
          </a:xfrm>
          <a:prstGeom prst="roundRect">
            <a:avLst/>
          </a:prstGeom>
          <a:solidFill>
            <a:srgbClr val="07304A"/>
          </a:solidFill>
          <a:ln w="19050">
            <a:solidFill>
              <a:srgbClr val="4FC3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80560" y="1691639"/>
            <a:ext cx="3657600" cy="10561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4FC3F7"/>
                </a:solidFill>
              </a:defRPr>
            </a:pPr>
            <a:r>
              <a:t>17+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0560" y="2802636"/>
            <a:ext cx="3657600" cy="5760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E0E0E0"/>
                </a:solidFill>
              </a:defRPr>
            </a:pPr>
            <a:r>
              <a:t>Models on-prem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657600" cy="1920240"/>
          </a:xfrm>
          <a:prstGeom prst="roundRect">
            <a:avLst/>
          </a:prstGeom>
          <a:solidFill>
            <a:srgbClr val="07304A"/>
          </a:solidFill>
          <a:ln w="19050">
            <a:solidFill>
              <a:srgbClr val="4FC3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321040" y="1691639"/>
            <a:ext cx="3657600" cy="10561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4FC3F7"/>
                </a:solidFill>
              </a:defRPr>
            </a:pPr>
            <a:r>
              <a:t>42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21040" y="2802636"/>
            <a:ext cx="3657600" cy="5760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E0E0E0"/>
                </a:solidFill>
              </a:defRPr>
            </a:pPr>
            <a:r>
              <a:t>Skills loaded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3749039"/>
            <a:ext cx="3657600" cy="1920240"/>
          </a:xfrm>
          <a:prstGeom prst="roundRect">
            <a:avLst/>
          </a:prstGeom>
          <a:solidFill>
            <a:srgbClr val="07304A"/>
          </a:solidFill>
          <a:ln w="19050">
            <a:solidFill>
              <a:srgbClr val="4FC3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3886200"/>
            <a:ext cx="3657600" cy="10561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4FC3F7"/>
                </a:solidFill>
              </a:defRPr>
            </a:pPr>
            <a:r>
              <a:t>25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4997196"/>
            <a:ext cx="3657600" cy="5760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E0E0E0"/>
                </a:solidFill>
              </a:defRPr>
            </a:pPr>
            <a:r>
              <a:t>OpenClaw agents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480560" y="3749039"/>
            <a:ext cx="3657600" cy="1920240"/>
          </a:xfrm>
          <a:prstGeom prst="roundRect">
            <a:avLst/>
          </a:prstGeom>
          <a:solidFill>
            <a:srgbClr val="07304A"/>
          </a:solidFill>
          <a:ln w="19050">
            <a:solidFill>
              <a:srgbClr val="4FC3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480560" y="3886200"/>
            <a:ext cx="3657600" cy="10561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4FC3F7"/>
                </a:solidFill>
              </a:defRPr>
            </a:pPr>
            <a:r>
              <a:t>100%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80560" y="4997196"/>
            <a:ext cx="3657600" cy="5760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E0E0E0"/>
                </a:solidFill>
              </a:defRPr>
            </a:pPr>
            <a:r>
              <a:t>Local inference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321040" y="3749039"/>
            <a:ext cx="3657600" cy="1920240"/>
          </a:xfrm>
          <a:prstGeom prst="roundRect">
            <a:avLst/>
          </a:prstGeom>
          <a:solidFill>
            <a:srgbClr val="07304A"/>
          </a:solidFill>
          <a:ln w="19050">
            <a:solidFill>
              <a:srgbClr val="4FC3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321040" y="3886200"/>
            <a:ext cx="3657600" cy="10561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4FC3F7"/>
                </a:solidFill>
              </a:defRPr>
            </a:pPr>
            <a:r>
              <a:t>&lt;10s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21040" y="4997196"/>
            <a:ext cx="3657600" cy="5760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E0E0E0"/>
                </a:solidFill>
              </a:defRPr>
            </a:pPr>
            <a:r>
              <a:t>Avg deck build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320" y="65379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8AA0B8"/>
                </a:solidFill>
              </a:defRPr>
            </a:pPr>
            <a:r>
              <a:t>Verified · Honest · No cloud-token cost on inference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The problem we solve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Why enterprises need a local orchestrator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Cloud LLM tokens scale linearly with traffic — operating cost grows unchecked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Multi-AI tools live in silos — no shared plan, memory, or accountability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Hallucinated 'success' wastes engineering hours on returns and rework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Iron-law compliance needs a runtime enforcer, not a wiki page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Sensitive code and customer data should never leave the LAN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What Joe does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An orchestrator built on five pillars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Local-first inference — Ollama across RTX 5090 / Arc A770 / NVIDIA fleet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CEO-as-dispatcher — OpenClaw CEO routes work to the right sub-agent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Honest pipeline — Plan → Probe → Install → Run → VERIFY artifact ≥ 1 KB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Self-evolving — re-reads /skills/joe/lessons/ before every run</a:t>
            </a:r>
          </a:p>
          <a:p>
            <a:pPr>
              <a:spcAft>
                <a:spcPts val="600"/>
              </a:spcAft>
              <a:defRPr sz="1800">
                <a:solidFill>
                  <a:srgbClr val="E0E0E0"/>
                </a:solidFill>
              </a:defRPr>
            </a:pPr>
            <a:r>
              <a:t>• Auto-installing — missing OpenClaw agents detected and provisioned on demand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How it 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From request to verified deliverable</a:t>
            </a:r>
          </a:p>
        </p:txBody>
      </p:sp>
      <p:pic>
        <p:nvPicPr>
          <p:cNvPr id="6" name="Picture 5" descr="joe_img_workfl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463040"/>
            <a:ext cx="10972800" cy="43891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59436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 i="1">
                <a:solidFill>
                  <a:srgbClr val="4FC3F7"/>
                </a:solidFill>
              </a:defRPr>
            </a:pPr>
            <a:r>
              <a:t>One command in. Verified artifact out. No silent failures.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Fleet topology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6 nodes, hub-and-spoke, GPU-accelerated</a:t>
            </a:r>
          </a:p>
        </p:txBody>
      </p:sp>
      <p:pic>
        <p:nvPicPr>
          <p:cNvPr id="6" name="Picture 5" descr="joe_img_flee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371600"/>
            <a:ext cx="7132320" cy="51206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89520" y="1371600"/>
            <a:ext cx="4389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E0E0E0"/>
                </a:solidFill>
              </a:defRPr>
            </a:pPr>
            <a:r>
              <a:t>• 1.125 — control plane · Copilot CLI · Joe</a:t>
            </a:r>
          </a:p>
          <a:p>
            <a:pPr>
              <a:spcAft>
                <a:spcPts val="600"/>
              </a:spcAft>
              <a:defRPr sz="1400">
                <a:solidFill>
                  <a:srgbClr val="E0E0E0"/>
                </a:solidFill>
              </a:defRPr>
            </a:pPr>
            <a:r>
              <a:t>• 1.98  — RTX 5090 · nemotron · qwen3.5 · deepseek-r1</a:t>
            </a:r>
          </a:p>
          <a:p>
            <a:pPr>
              <a:spcAft>
                <a:spcPts val="600"/>
              </a:spcAft>
              <a:defRPr sz="1400">
                <a:solidFill>
                  <a:srgbClr val="E0E0E0"/>
                </a:solidFill>
              </a:defRPr>
            </a:pPr>
            <a:r>
              <a:t>• 1.80  — Arc A770 · llama3.3 · bge-m3 · phi3</a:t>
            </a:r>
          </a:p>
          <a:p>
            <a:pPr>
              <a:spcAft>
                <a:spcPts val="600"/>
              </a:spcAft>
              <a:defRPr sz="1400">
                <a:solidFill>
                  <a:srgbClr val="E0E0E0"/>
                </a:solidFill>
              </a:defRPr>
            </a:pPr>
            <a:r>
              <a:t>• 1.63  — NVIDIA worker</a:t>
            </a:r>
          </a:p>
          <a:p>
            <a:pPr>
              <a:spcAft>
                <a:spcPts val="600"/>
              </a:spcAft>
              <a:defRPr sz="1400">
                <a:solidFill>
                  <a:srgbClr val="E0E0E0"/>
                </a:solidFill>
              </a:defRPr>
            </a:pPr>
            <a:r>
              <a:t>• 1.210 — worker node</a:t>
            </a:r>
          </a:p>
          <a:p>
            <a:pPr>
              <a:spcAft>
                <a:spcPts val="600"/>
              </a:spcAft>
              <a:defRPr sz="1400">
                <a:solidFill>
                  <a:srgbClr val="E0E0E0"/>
                </a:solidFill>
              </a:defRPr>
            </a:pPr>
            <a:r>
              <a:t>• 1.10 / 1.118 — 3dd · asusdesk (LAN + Wi-Fi)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Orchestrate pipeline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Five gates between request and report</a:t>
            </a:r>
          </a:p>
        </p:txBody>
      </p:sp>
      <p:pic>
        <p:nvPicPr>
          <p:cNvPr id="6" name="Picture 5" descr="joe_img_pipe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371600"/>
            <a:ext cx="7132320" cy="51206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89520" y="1371600"/>
            <a:ext cx="4389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E0E0E0"/>
                </a:solidFill>
              </a:defRPr>
            </a:pPr>
            <a:r>
              <a:t>• Plan — CEO emits JSON plan</a:t>
            </a:r>
          </a:p>
          <a:p>
            <a:pPr>
              <a:spcAft>
                <a:spcPts val="600"/>
              </a:spcAft>
              <a:defRPr sz="1500">
                <a:solidFill>
                  <a:srgbClr val="E0E0E0"/>
                </a:solidFill>
              </a:defRPr>
            </a:pPr>
            <a:r>
              <a:t>• Probe — pkgs · bins · agents</a:t>
            </a:r>
          </a:p>
          <a:p>
            <a:pPr>
              <a:spcAft>
                <a:spcPts val="600"/>
              </a:spcAft>
              <a:defRPr sz="1500">
                <a:solidFill>
                  <a:srgbClr val="E0E0E0"/>
                </a:solidFill>
              </a:defRPr>
            </a:pPr>
            <a:r>
              <a:t>• Install — auto-yes optional</a:t>
            </a:r>
          </a:p>
          <a:p>
            <a:pPr>
              <a:spcAft>
                <a:spcPts val="600"/>
              </a:spcAft>
              <a:defRPr sz="1500">
                <a:solidFill>
                  <a:srgbClr val="E0E0E0"/>
                </a:solidFill>
              </a:defRPr>
            </a:pPr>
            <a:r>
              <a:t>• Run — bash / python / agent</a:t>
            </a:r>
          </a:p>
          <a:p>
            <a:pPr>
              <a:spcAft>
                <a:spcPts val="600"/>
              </a:spcAft>
              <a:defRPr sz="1500">
                <a:solidFill>
                  <a:srgbClr val="E0E0E0"/>
                </a:solidFill>
              </a:defRPr>
            </a:pPr>
            <a:r>
              <a:t>• Verify — file ≥ 1 KB on disk</a:t>
            </a:r>
          </a:p>
          <a:p>
            <a:pPr>
              <a:spcAft>
                <a:spcPts val="600"/>
              </a:spcAft>
              <a:defRPr sz="1500">
                <a:solidFill>
                  <a:srgbClr val="E0E0E0"/>
                </a:solidFill>
              </a:defRPr>
            </a:pPr>
            <a:r>
              <a:t>• Report — CEO ratifies output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Models inventory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17+ open-weight models, deployed on-prem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72799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"/>
                <a:gridCol w="1280159"/>
                <a:gridCol w="3291840"/>
                <a:gridCol w="3291840"/>
              </a:tblGrid>
              <a:tr h="320040"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0B2545"/>
                          </a:solidFill>
                        </a:rPr>
                        <a:t>Model</a:t>
                      </a:r>
                    </a:p>
                  </a:txBody>
                  <a:tcPr>
                    <a:solidFill>
                      <a:srgbClr val="4FC3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0B2545"/>
                          </a:solidFill>
                        </a:rPr>
                        <a:t>Size</a:t>
                      </a:r>
                    </a:p>
                  </a:txBody>
                  <a:tcPr>
                    <a:solidFill>
                      <a:srgbClr val="4FC3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0B2545"/>
                          </a:solidFill>
                        </a:rPr>
                        <a:t>Role</a:t>
                      </a:r>
                    </a:p>
                  </a:txBody>
                  <a:tcPr>
                    <a:solidFill>
                      <a:srgbClr val="4FC3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0B2545"/>
                          </a:solidFill>
                        </a:rPr>
                        <a:t>Primary node</a:t>
                      </a:r>
                    </a:p>
                  </a:txBody>
                  <a:tcPr>
                    <a:solidFill>
                      <a:srgbClr val="4FC3F7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nemotron-3-super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86 GB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Premium reasoning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llama3.3:latest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42 GB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Long-context chat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 · 1.80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nemotron-3-nano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24 GB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Fast reasoning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joe:v1.3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19 GB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Joe planner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deepseek-r1:32b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19 GB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Code reasoning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 · 1.98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qwen2.5-coder:32b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19 GB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Code generation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gpt-oss:20b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13 GB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CEO planner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 · 1.98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qwen2.5-coder:14b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9.0 GB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Code generation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 · 1.98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llama3.2-vision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7.8 GB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Vision · multimodal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gemma2:9b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5.4 GB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Lightweight chat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1.80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llama3.1:8b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4.9 GB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General chat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1.98 · 1.80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qwen2.5:7b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4.7 GB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General chat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1.98 · 1.80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gemma3:4b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3.3 GB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Edge inference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1.125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phi3:3.8b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2.2 GB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Edge inference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1.80</a:t>
                      </a:r>
                    </a:p>
                  </a:txBody>
                  <a:tcPr>
                    <a:solidFill>
                      <a:srgbClr val="0B254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nomic-embed-text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274 MB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Text embeddings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E0E0E0"/>
                          </a:solidFill>
                        </a:rPr>
                        <a:t>all nodes</a:t>
                      </a:r>
                    </a:p>
                  </a:txBody>
                  <a:tcPr>
                    <a:solidFill>
                      <a:srgbClr val="07304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20040"/>
            <a:ext cx="11155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FFFFF"/>
                </a:solidFill>
              </a:defRPr>
            </a:pPr>
            <a:r>
              <a:t>Skills catalog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i="1">
                <a:solidFill>
                  <a:srgbClr val="4FC3F7"/>
                </a:solidFill>
              </a:defRPr>
            </a:pPr>
            <a:r>
              <a:t>42 reusable disciplines, auto-loaded before every run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 b="1">
                <a:solidFill>
                  <a:srgbClr val="4FC3F7"/>
                </a:solidFill>
              </a:defRPr>
            </a:pPr>
            <a:r>
              <a:t>Superpowers (24)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828800"/>
            <a:ext cx="3657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brainstorming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test-driven-development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systematic-debugging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verification-before-completion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subagent-driven-development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dispatching-parallel-agents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session-recovery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writing-plans · writing-skills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executing-plans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code-review (req · recv)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self-improving-agent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openclaw-daily-mission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loop-self-healing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using-superpowers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80560" y="137160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 b="1">
                <a:solidFill>
                  <a:srgbClr val="4FC3F7"/>
                </a:solidFill>
              </a:defRPr>
            </a:pPr>
            <a:r>
              <a:t>AirCore (17)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1828800"/>
            <a:ext cx="3657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iron-law-6 · real-browser-verify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iron-law-10 · parallel-by-default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iron-law-12 · ten-minute-cap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iron-law-21 · aider-dual-track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iron-law-29 · cpu-headroom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iron-law-32 · real-debug-100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iron-law-37 · frontend-debug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ccie-enterprise-fabric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ccie-networking-ops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ccie-sp-and-peering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ccie-wireless-roaming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device-adapter-pattern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i18n-parity-discipline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xadmin-endpoint-cloaking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21040" y="137160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 b="1">
                <a:solidFill>
                  <a:srgbClr val="4FC3F7"/>
                </a:solidFill>
              </a:defRPr>
            </a:pPr>
            <a:r>
              <a:t>Joe + DevOps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1040" y="1828800"/>
            <a:ext cx="3657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joe / SKILL.md (SOP)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joe / lessons (auto-evolve)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joe / templates (builtin)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design-consultation · review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qa · qa-only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cso (security audit)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ship · land-and-deploy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benchmark · benchmark-models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canary (post-deploy)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office-hours · retro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investigate · scrape</a:t>
            </a:r>
          </a:p>
          <a:p>
            <a:pPr>
              <a:spcAft>
                <a:spcPts val="600"/>
              </a:spcAft>
              <a:defRPr sz="1100">
                <a:solidFill>
                  <a:srgbClr val="E0E0E0"/>
                </a:solidFill>
              </a:defRPr>
            </a:pPr>
            <a:r>
              <a:t>• iron_rules (#1-#40)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