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1828800"/>
            <a:ext cx="109728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FFFFFF"/>
                </a:solidFill>
              </a:defRPr>
            </a:pPr>
            <a:r>
              <a:t>Coaching Joe — Grand Edition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01752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FFB547"/>
                </a:solidFill>
              </a:defRPr>
            </a:pPr>
            <a:r>
              <a:t>Commercial decks · Design Thinking · 5W1H · Roadmap to 2028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931920"/>
            <a:ext cx="109728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E0E0E0"/>
                </a:solidFill>
              </a:defRPr>
            </a:pPr>
            <a:r>
              <a:t>Copilot CLI → Joe   ·   v3   ·   2026-05-27   ·   偉大版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120640"/>
            <a:ext cx="109728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>
                <a:solidFill>
                  <a:srgbClr val="4FC3F7"/>
                </a:solidFill>
              </a:defRPr>
            </a:pPr>
            <a:r>
              <a:t>「Plain placeholder slides are a fail. Numbers, tables, diagrams, ROI, real screenshots.」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537960"/>
            <a:ext cx="116128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 i="1">
                <a:solidFill>
                  <a:srgbClr val="8AA0B8"/>
                </a:solidFill>
              </a:defRPr>
            </a:pPr>
            <a:r>
              <a:t>Recorded as lessons under /skills/joe/lessons/ — Joe re-reads them every run.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Lesson 6 — Articulate ROI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What the customer gets, in dollars-and-cents 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141732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Zero cloud-token spend — fixed CAPEX replaces variable OPEX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Data sovereignty — code · models · prompts never leave the LAN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Verified artifacts — no silent failures, no rework loops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Self-evolving — every task ends with a lesson; smarter for free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Composable — Copilot plans, Joe dispatches, OpenClaw executes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Fast time-to-value — polished deck in under 10 seconds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Lesson 7 — Story arc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Cover → Problem → Solution → … → Closing</a:t>
            </a:r>
          </a:p>
        </p:txBody>
      </p:sp>
      <p:pic>
        <p:nvPicPr>
          <p:cNvPr id="6" name="Picture 5" descr="joe_cop_ar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71600"/>
            <a:ext cx="109728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537960"/>
            <a:ext cx="116128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 i="1">
                <a:solidFill>
                  <a:srgbClr val="8AA0B8"/>
                </a:solidFill>
              </a:defRPr>
            </a:pPr>
            <a:r>
              <a:t>Gold anchors (Cover + Closing) bracket the cyan narrative.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Lesson 8 — Templates, not LLM codegen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gpt-oss:20b cannot reliably emit JSON-embedded code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417320"/>
            <a:ext cx="10972800" cy="1463040"/>
          </a:xfrm>
          <a:prstGeom prst="roundRect">
            <a:avLst/>
          </a:prstGeom>
          <a:solidFill>
            <a:srgbClr val="07304A"/>
          </a:solidFill>
          <a:ln w="19050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5840" y="1691640"/>
            <a:ext cx="102412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i="1">
                <a:solidFill>
                  <a:srgbClr val="FFB547"/>
                </a:solidFill>
              </a:defRPr>
            </a:pPr>
            <a:r>
              <a:t>When the artifact format is well-known, prefer a template over LLM-generated code. LLM plans WHAT to include, not HOW to render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10896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Symptom — CEO JSON had `open(p, rb)` (bare names), python escaping into JSON keys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Diagnose — json-repair fixed structure but not semantic escaping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Fix — `/skills/joe/templates/deck_*.py` builders; CEO only ratifies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Wire — orchestrate_task() detects deck tasks → calls builder directly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Result — reliable 200 KB pptx + 240 KB html in &lt;10s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Lesson 9 — Embed REAL screenshots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Diagrams + actual UI captures beat diagrams alone</a:t>
            </a:r>
          </a:p>
        </p:txBody>
      </p:sp>
      <p:pic>
        <p:nvPicPr>
          <p:cNvPr id="6" name="Picture 5" descr="joe_intro_htm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6928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446520"/>
            <a:ext cx="56692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 i="1">
                <a:solidFill>
                  <a:srgbClr val="8AA0B8"/>
                </a:solidFill>
              </a:defRPr>
            </a:pPr>
            <a:r>
              <a:t>joe_intro.html — commercial intro deck live in browser</a:t>
            </a:r>
          </a:p>
        </p:txBody>
      </p:sp>
      <p:pic>
        <p:nvPicPr>
          <p:cNvPr id="8" name="Picture 7" descr="joe_advice_htm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371600"/>
            <a:ext cx="5486400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9360" y="6446520"/>
            <a:ext cx="5486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 i="1">
                <a:solidFill>
                  <a:srgbClr val="8AA0B8"/>
                </a:solidFill>
              </a:defRPr>
            </a:pPr>
            <a:r>
              <a:t>joe_copilot_advice.html — this very deck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" y="6537960"/>
            <a:ext cx="116128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 i="1">
                <a:solidFill>
                  <a:srgbClr val="8AA0B8"/>
                </a:solidFill>
              </a:defRPr>
            </a:pPr>
            <a:r>
              <a:t>Captured with playwright chromium · /skills/joe/templates/screenshots.py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Lesson 10 — Show the production UI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Live screenshots of the 192.168.1.125 front-end</a:t>
            </a:r>
          </a:p>
        </p:txBody>
      </p:sp>
      <p:pic>
        <p:nvPicPr>
          <p:cNvPr id="6" name="Picture 5" descr="portal_m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69280" cy="3566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83480"/>
            <a:ext cx="56692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 i="1">
                <a:solidFill>
                  <a:srgbClr val="FFB547"/>
                </a:solidFill>
              </a:defRPr>
            </a:pPr>
            <a:r>
              <a:t>192.168.1.125/  —  AISpark portal (main entry)</a:t>
            </a:r>
          </a:p>
        </p:txBody>
      </p:sp>
      <p:pic>
        <p:nvPicPr>
          <p:cNvPr id="8" name="Picture 7" descr="portal_jo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371600"/>
            <a:ext cx="5486400" cy="3566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9360" y="4983480"/>
            <a:ext cx="5486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 i="1">
                <a:solidFill>
                  <a:srgbClr val="FFB547"/>
                </a:solidFill>
              </a:defRPr>
            </a:pPr>
            <a:r>
              <a:t>192.168.1.125:8888/  —  Joe 智能協調引擎</a:t>
            </a:r>
          </a:p>
        </p:txBody>
      </p:sp>
      <p:pic>
        <p:nvPicPr>
          <p:cNvPr id="10" name="Picture 9" descr="files_inde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960" y="5349240"/>
            <a:ext cx="5943600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08960" y="6400800"/>
            <a:ext cx="5943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 i="1">
                <a:solidFill>
                  <a:srgbClr val="8AA0B8"/>
                </a:solidFill>
              </a:defRPr>
            </a:pPr>
            <a:r>
              <a:t>192.168.1.125/files/  —  artifact index (autoindex on)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How Joe applies these lessons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Two mechanisms, both already wired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5212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700" b="1">
                <a:solidFill>
                  <a:srgbClr val="FFB547"/>
                </a:solidFill>
              </a:defRPr>
            </a:pPr>
            <a:r>
              <a:t>Auto-load before every run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828800"/>
            <a:ext cx="521208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_load_joe_lessons() reads /skills/joe/SKILL.md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Plus latest 10 .md under /skills/joe/lessons/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Capped at 2 KB, prepended to CEO prompt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→ CEO sees recent corrections every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5080" y="1417320"/>
            <a:ext cx="5212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700" b="1">
                <a:solidFill>
                  <a:srgbClr val="4FC3F7"/>
                </a:solidFill>
              </a:defRPr>
            </a:pPr>
            <a:r>
              <a:t>Builtin template shortcut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5080" y="1828800"/>
            <a:ext cx="521208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orchestrate_task() regex-detects deck tasks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Bypasses CEO codegen entirely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Calls /skills/joe/templates/deck_*.py build_deck()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Copies to /var/www/html/files/ and prints ARTIFACT_OK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How to re-render this deck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One command — same template every time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1417320"/>
            <a:ext cx="10515600" cy="5029200"/>
          </a:xfrm>
          <a:prstGeom prst="roundRect">
            <a:avLst/>
          </a:prstGeom>
          <a:solidFill>
            <a:srgbClr val="07304A"/>
          </a:solidFill>
          <a:ln w="12700">
            <a:solidFill>
              <a:srgbClr val="4FC3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51560" y="1600200"/>
            <a:ext cx="10058400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400">
                <a:solidFill>
                  <a:srgbClr val="8FD8FF"/>
                </a:solidFill>
                <a:latin typeface="Courier New"/>
              </a:defRPr>
            </a:pPr>
            <a:r>
              <a:t># Joe re-renders the coaching deck</a:t>
            </a:r>
          </a:p>
          <a:p>
            <a:pPr>
              <a:spcAft>
                <a:spcPts val="300"/>
              </a:spcAft>
              <a:defRPr sz="1400">
                <a:solidFill>
                  <a:srgbClr val="8FD8FF"/>
                </a:solidFill>
                <a:latin typeface="Courier New"/>
              </a:defRPr>
            </a:pPr>
            <a:r>
              <a:t>joe --orchestrate "give me copilot coaching deck for joe pptx html"</a:t>
            </a:r>
          </a:p>
          <a:p>
            <a:pPr>
              <a:spcAft>
                <a:spcPts val="300"/>
              </a:spcAft>
              <a:defRPr sz="1400">
                <a:solidFill>
                  <a:srgbClr val="8FD8FF"/>
                </a:solidFill>
                <a:latin typeface="Courier New"/>
              </a:defRPr>
            </a:pPr>
          </a:p>
          <a:p>
            <a:pPr>
              <a:spcAft>
                <a:spcPts val="300"/>
              </a:spcAft>
              <a:defRPr sz="1400">
                <a:solidFill>
                  <a:srgbClr val="8FD8FF"/>
                </a:solidFill>
                <a:latin typeface="Courier New"/>
              </a:defRPr>
            </a:pPr>
            <a:r>
              <a:t># Or run the template directly</a:t>
            </a:r>
          </a:p>
          <a:p>
            <a:pPr>
              <a:spcAft>
                <a:spcPts val="300"/>
              </a:spcAft>
              <a:defRPr sz="1400">
                <a:solidFill>
                  <a:srgbClr val="8FD8FF"/>
                </a:solidFill>
                <a:latin typeface="Courier New"/>
              </a:defRPr>
            </a:pPr>
            <a:r>
              <a:t>python3 /skills/joe/templates/deck_copilot_advice.py</a:t>
            </a:r>
          </a:p>
          <a:p>
            <a:pPr>
              <a:spcAft>
                <a:spcPts val="300"/>
              </a:spcAft>
              <a:defRPr sz="1400">
                <a:solidFill>
                  <a:srgbClr val="8FD8FF"/>
                </a:solidFill>
                <a:latin typeface="Courier New"/>
              </a:defRPr>
            </a:pPr>
          </a:p>
          <a:p>
            <a:pPr>
              <a:spcAft>
                <a:spcPts val="300"/>
              </a:spcAft>
              <a:defRPr sz="1400">
                <a:solidFill>
                  <a:srgbClr val="8FD8FF"/>
                </a:solidFill>
                <a:latin typeface="Courier New"/>
              </a:defRPr>
            </a:pPr>
            <a:r>
              <a:t># Artifacts always at:</a:t>
            </a:r>
          </a:p>
          <a:p>
            <a:pPr>
              <a:spcAft>
                <a:spcPts val="300"/>
              </a:spcAft>
              <a:defRPr sz="1400">
                <a:solidFill>
                  <a:srgbClr val="8FD8FF"/>
                </a:solidFill>
                <a:latin typeface="Courier New"/>
              </a:defRPr>
            </a:pPr>
            <a:r>
              <a:t>#   http://192.168.1.125/files/joe_copilot_advice.pptx</a:t>
            </a:r>
          </a:p>
          <a:p>
            <a:pPr>
              <a:spcAft>
                <a:spcPts val="300"/>
              </a:spcAft>
              <a:defRPr sz="1400">
                <a:solidFill>
                  <a:srgbClr val="8FD8FF"/>
                </a:solidFill>
                <a:latin typeface="Courier New"/>
              </a:defRPr>
            </a:pPr>
            <a:r>
              <a:t>#   http://192.168.1.125/files/joe_copilot_advice.html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Grand Roadmap — where Joe goes next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2026 Q3 → 2028 · From deck-builder to autonomous business-comms agent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" y="1371600"/>
            <a:ext cx="2788920" cy="4572000"/>
          </a:xfrm>
          <a:prstGeom prst="rect">
            <a:avLst/>
          </a:prstGeom>
          <a:solidFill>
            <a:srgbClr val="07304A"/>
          </a:solidFill>
          <a:ln w="19050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64592" tIns="164592"/>
          <a:lstStyle/>
          <a:p>
            <a:pPr algn="ctr">
              <a:defRPr sz="1100" b="1">
                <a:solidFill>
                  <a:srgbClr val="FFB547"/>
                </a:solidFill>
              </a:defRPr>
            </a:pPr>
            <a:r>
              <a:t>NOW · 2026 Q3</a:t>
            </a:r>
          </a:p>
          <a:p>
            <a:pPr>
              <a:spcAft>
                <a:spcPts val="800"/>
              </a:spcAft>
              <a:defRPr sz="1800" b="1">
                <a:solidFill>
                  <a:srgbClr val="FFFFFF"/>
                </a:solidFill>
              </a:defRPr>
            </a:pPr>
            <a:r>
              <a:t>Foundation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14-slide commercial deck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Coaching deck v3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Real UI screenshots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Auto-load lessons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5W1H + Design Thinking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1840" y="1371600"/>
            <a:ext cx="2788920" cy="4572000"/>
          </a:xfrm>
          <a:prstGeom prst="rect">
            <a:avLst/>
          </a:prstGeom>
          <a:solidFill>
            <a:srgbClr val="07304A"/>
          </a:solidFill>
          <a:ln w="19050">
            <a:solidFill>
              <a:srgbClr val="4FC3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64592" tIns="164592"/>
          <a:lstStyle/>
          <a:p>
            <a:pPr algn="ctr">
              <a:defRPr sz="1100" b="1">
                <a:solidFill>
                  <a:srgbClr val="4FC3F7"/>
                </a:solidFill>
              </a:defRPr>
            </a:pPr>
            <a:r>
              <a:t>NEXT · 2026 Q4</a:t>
            </a:r>
          </a:p>
          <a:p>
            <a:pPr>
              <a:spcAft>
                <a:spcPts val="800"/>
              </a:spcAft>
              <a:defRPr sz="1800" b="1">
                <a:solidFill>
                  <a:srgbClr val="FFFFFF"/>
                </a:solidFill>
              </a:defRPr>
            </a:pPr>
            <a:r>
              <a:t>Audience-aware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3 variants: exec / eng / sales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Same data, diff KPI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Auto A/B render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Persona narrative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中 / 英 / 日 mirror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371600"/>
            <a:ext cx="2788920" cy="4572000"/>
          </a:xfrm>
          <a:prstGeom prst="rect">
            <a:avLst/>
          </a:prstGeom>
          <a:solidFill>
            <a:srgbClr val="07304A"/>
          </a:solidFill>
          <a:ln w="19050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64592" tIns="164592"/>
          <a:lstStyle/>
          <a:p>
            <a:pPr algn="ctr">
              <a:defRPr sz="1100" b="1">
                <a:solidFill>
                  <a:srgbClr val="FFB547"/>
                </a:solidFill>
              </a:defRPr>
            </a:pPr>
            <a:r>
              <a:t>2027</a:t>
            </a:r>
          </a:p>
          <a:p>
            <a:pPr>
              <a:spcAft>
                <a:spcPts val="800"/>
              </a:spcAft>
              <a:defRPr sz="1800" b="1">
                <a:solidFill>
                  <a:srgbClr val="FFFFFF"/>
                </a:solidFill>
              </a:defRPr>
            </a:pPr>
            <a:r>
              <a:t>Multi-modal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Embedded MP4 demos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AI voiceover per slide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Live PostgreSQL widgets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PDF + 16:9 + 4:3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Click-to-drill web</a:t>
            </a:r>
          </a:p>
        </p:txBody>
      </p:sp>
      <p:sp>
        <p:nvSpPr>
          <p:cNvPr id="9" name="Rectangle 8"/>
          <p:cNvSpPr/>
          <p:nvPr/>
        </p:nvSpPr>
        <p:spPr>
          <a:xfrm>
            <a:off x="9052559" y="1371600"/>
            <a:ext cx="2788920" cy="4572000"/>
          </a:xfrm>
          <a:prstGeom prst="rect">
            <a:avLst/>
          </a:prstGeom>
          <a:solidFill>
            <a:srgbClr val="07304A"/>
          </a:solidFill>
          <a:ln w="19050">
            <a:solidFill>
              <a:srgbClr val="4FC3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64592" tIns="164592"/>
          <a:lstStyle/>
          <a:p>
            <a:pPr algn="ctr">
              <a:defRPr sz="1100" b="1">
                <a:solidFill>
                  <a:srgbClr val="4FC3F7"/>
                </a:solidFill>
              </a:defRPr>
            </a:pPr>
            <a:r>
              <a:t>2028 · NORTH STAR</a:t>
            </a:r>
          </a:p>
          <a:p>
            <a:pPr>
              <a:spcAft>
                <a:spcPts val="800"/>
              </a:spcAft>
              <a:defRPr sz="1800" b="1">
                <a:solidFill>
                  <a:srgbClr val="FFFFFF"/>
                </a:solidFill>
              </a:defRPr>
            </a:pPr>
            <a:r>
              <a:t>Autonomous comms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Joe drafts decks live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Email → tailored pitch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Tracks open/dwell/learn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RFP → 30 slides &lt;10min</a:t>
            </a:r>
          </a:p>
          <a:p>
            <a:pPr>
              <a:spcAft>
                <a:spcPts val="400"/>
              </a:spcAft>
              <a:defRPr sz="1000">
                <a:solidFill>
                  <a:srgbClr val="E0E0E0"/>
                </a:solidFill>
              </a:defRPr>
            </a:pPr>
            <a:r>
              <a:t>• 24/7 comms layer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" y="6080760"/>
            <a:ext cx="11384280" cy="502920"/>
          </a:xfrm>
          <a:prstGeom prst="rect">
            <a:avLst/>
          </a:prstGeom>
          <a:solidFill>
            <a:srgbClr val="07304A"/>
          </a:solidFill>
          <a:ln w="9525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i="1">
                <a:solidFill>
                  <a:srgbClr val="FFB547"/>
                </a:solidFill>
              </a:defRPr>
            </a:pPr>
            <a:r>
              <a:t>Every deck Joe ships today is a brick in tomorrow's autonomous-communications cathedral.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" y="6537960"/>
            <a:ext cx="116128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 i="1">
                <a:solidFill>
                  <a:srgbClr val="8AA0B8"/>
                </a:solidFill>
              </a:defRPr>
            </a:pPr>
            <a:r>
              <a:t>Roadmap reviewed every quarter — updated under /skills/joe/lessons/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Closing — what Joe takes away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Eight lessons, one principle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2103120"/>
            <a:ext cx="10332720" cy="1554480"/>
          </a:xfrm>
          <a:prstGeom prst="roundRect">
            <a:avLst/>
          </a:prstGeom>
          <a:solidFill>
            <a:srgbClr val="07304A"/>
          </a:solidFill>
          <a:ln w="19050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280160" y="2377439"/>
            <a:ext cx="960120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i="1">
                <a:solidFill>
                  <a:srgbClr val="FFB547"/>
                </a:solidFill>
              </a:defRPr>
            </a:pPr>
            <a:r>
              <a:t>Commercial decks earn trust with NUMBERS, TABLES, DIAGRAMS, and ROI — not adjectives.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93192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defRPr sz="1500">
                <a:solidFill>
                  <a:srgbClr val="E0E0E0"/>
                </a:solidFill>
              </a:defRPr>
            </a:pPr>
            <a:r>
              <a:t>• KPI tiles open every business deck</a:t>
            </a:r>
          </a:p>
          <a:p>
            <a:pPr>
              <a:spcAft>
                <a:spcPts val="700"/>
              </a:spcAft>
              <a:defRPr sz="1500">
                <a:solidFill>
                  <a:srgbClr val="E0E0E0"/>
                </a:solidFill>
              </a:defRPr>
            </a:pPr>
            <a:r>
              <a:t>• Tables enumerate inventories — never "etc."</a:t>
            </a:r>
          </a:p>
          <a:p>
            <a:pPr>
              <a:spcAft>
                <a:spcPts val="700"/>
              </a:spcAft>
              <a:defRPr sz="1500">
                <a:solidFill>
                  <a:srgbClr val="E0E0E0"/>
                </a:solidFill>
              </a:defRPr>
            </a:pPr>
            <a:r>
              <a:t>• Diagrams replace bullet stacks for Solution / Workflow</a:t>
            </a:r>
          </a:p>
          <a:p>
            <a:pPr>
              <a:spcAft>
                <a:spcPts val="700"/>
              </a:spcAft>
              <a:defRPr sz="1500">
                <a:solidFill>
                  <a:srgbClr val="E0E0E0"/>
                </a:solidFill>
              </a:defRPr>
            </a:pPr>
            <a:r>
              <a:t>• ROI / Roadmap slides build executive trust</a:t>
            </a:r>
          </a:p>
          <a:p>
            <a:pPr>
              <a:spcAft>
                <a:spcPts val="700"/>
              </a:spcAft>
              <a:defRPr sz="1500">
                <a:solidFill>
                  <a:srgbClr val="E0E0E0"/>
                </a:solidFill>
              </a:defRPr>
            </a:pPr>
            <a:r>
              <a:t>• Builtin templates beat LLM codegen for known formats</a:t>
            </a:r>
          </a:p>
          <a:p>
            <a:pPr>
              <a:spcAft>
                <a:spcPts val="700"/>
              </a:spcAft>
              <a:defRPr sz="1500">
                <a:solidFill>
                  <a:srgbClr val="E0E0E0"/>
                </a:solidFill>
              </a:defRPr>
            </a:pPr>
            <a:r>
              <a:t>• Every task ends with a lesson — Joe evolves automatically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The Mission — 5W1H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Six questions to answer BEFORE building any deck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371600"/>
            <a:ext cx="3611879" cy="1554480"/>
          </a:xfrm>
          <a:prstGeom prst="rect">
            <a:avLst/>
          </a:prstGeom>
          <a:solidFill>
            <a:srgbClr val="07304A"/>
          </a:solidFill>
          <a:ln w="9525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64592" tIns="109728" wrap="square"/>
          <a:lstStyle/>
          <a:p>
            <a:pPr algn="ctr">
              <a:defRPr sz="1400" b="1">
                <a:solidFill>
                  <a:srgbClr val="FFB547"/>
                </a:solidFill>
              </a:defRPr>
            </a:pPr>
            <a:r>
              <a:t>WHY</a:t>
            </a:r>
          </a:p>
          <a:p>
            <a:pPr>
              <a:defRPr sz="1100">
                <a:solidFill>
                  <a:srgbClr val="E0E0E0"/>
                </a:solidFill>
              </a:defRPr>
            </a:pPr>
            <a:r>
              <a:t>Decks are TRUST artifacts. Convert internal work into external credibility.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6240" y="1371600"/>
            <a:ext cx="3611879" cy="1554480"/>
          </a:xfrm>
          <a:prstGeom prst="rect">
            <a:avLst/>
          </a:prstGeom>
          <a:solidFill>
            <a:srgbClr val="07304A"/>
          </a:solidFill>
          <a:ln w="9525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64592" tIns="109728" wrap="square"/>
          <a:lstStyle/>
          <a:p>
            <a:pPr algn="ctr">
              <a:defRPr sz="1400" b="1">
                <a:solidFill>
                  <a:srgbClr val="FFB547"/>
                </a:solidFill>
              </a:defRPr>
            </a:pPr>
            <a:r>
              <a:t>WHAT</a:t>
            </a:r>
          </a:p>
          <a:p>
            <a:pPr>
              <a:defRPr sz="1100">
                <a:solidFill>
                  <a:srgbClr val="E0E0E0"/>
                </a:solidFill>
              </a:defRPr>
            </a:pPr>
            <a:r>
              <a:t>14–17 slide PPTX + HTML mirror · KPIs · inventories · workflow · ROI · roadmap · real shots.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955279" y="1371600"/>
            <a:ext cx="3611879" cy="1554480"/>
          </a:xfrm>
          <a:prstGeom prst="rect">
            <a:avLst/>
          </a:prstGeom>
          <a:solidFill>
            <a:srgbClr val="07304A"/>
          </a:solidFill>
          <a:ln w="9525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64592" tIns="109728" wrap="square"/>
          <a:lstStyle/>
          <a:p>
            <a:pPr algn="ctr">
              <a:defRPr sz="1400" b="1">
                <a:solidFill>
                  <a:srgbClr val="FFB547"/>
                </a:solidFill>
              </a:defRPr>
            </a:pPr>
            <a:r>
              <a:t>WHO</a:t>
            </a:r>
          </a:p>
          <a:p>
            <a:pPr>
              <a:defRPr sz="1100">
                <a:solidFill>
                  <a:srgbClr val="E0E0E0"/>
                </a:solidFill>
              </a:defRPr>
            </a:pPr>
            <a:r>
              <a:t>Author: Joe · Coach: Copilot CLI · Audience: exec / customer / engineer (same data, different headline).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108960"/>
            <a:ext cx="3611879" cy="1554480"/>
          </a:xfrm>
          <a:prstGeom prst="rect">
            <a:avLst/>
          </a:prstGeom>
          <a:solidFill>
            <a:srgbClr val="07304A"/>
          </a:solidFill>
          <a:ln w="9525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64592" tIns="109728" wrap="square"/>
          <a:lstStyle/>
          <a:p>
            <a:pPr algn="ctr">
              <a:defRPr sz="1400" b="1">
                <a:solidFill>
                  <a:srgbClr val="FFB547"/>
                </a:solidFill>
              </a:defRPr>
            </a:pPr>
            <a:r>
              <a:t>WHEN</a:t>
            </a:r>
          </a:p>
          <a:p>
            <a:pPr>
              <a:defRPr sz="1100">
                <a:solidFill>
                  <a:srgbClr val="E0E0E0"/>
                </a:solidFill>
              </a:defRPr>
            </a:pPr>
            <a:r>
              <a:t>Every time user says 簡報 / deck / pptx. Re-render &lt; 15s — no LLM codegen on hot path.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06240" y="3108960"/>
            <a:ext cx="3611879" cy="1554480"/>
          </a:xfrm>
          <a:prstGeom prst="rect">
            <a:avLst/>
          </a:prstGeom>
          <a:solidFill>
            <a:srgbClr val="07304A"/>
          </a:solidFill>
          <a:ln w="9525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64592" tIns="109728" wrap="square"/>
          <a:lstStyle/>
          <a:p>
            <a:pPr algn="ctr">
              <a:defRPr sz="1400" b="1">
                <a:solidFill>
                  <a:srgbClr val="FFB547"/>
                </a:solidFill>
              </a:defRPr>
            </a:pPr>
            <a:r>
              <a:t>WHERE</a:t>
            </a:r>
          </a:p>
          <a:p>
            <a:pPr>
              <a:defRPr sz="1100">
                <a:solidFill>
                  <a:srgbClr val="E0E0E0"/>
                </a:solidFill>
              </a:defRPr>
            </a:pPr>
            <a:r>
              <a:t>Templates /skills/joe/templates/ · Output /tmp/*.{pptx,html} → /var/www/html/files/ · Served :80/files/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55279" y="3108960"/>
            <a:ext cx="3611879" cy="1554480"/>
          </a:xfrm>
          <a:prstGeom prst="rect">
            <a:avLst/>
          </a:prstGeom>
          <a:solidFill>
            <a:srgbClr val="07304A"/>
          </a:solidFill>
          <a:ln w="9525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64592" tIns="109728" wrap="square"/>
          <a:lstStyle/>
          <a:p>
            <a:pPr algn="ctr">
              <a:defRPr sz="1400" b="1">
                <a:solidFill>
                  <a:srgbClr val="FFB547"/>
                </a:solidFill>
              </a:defRPr>
            </a:pPr>
            <a:r>
              <a:t>HOW</a:t>
            </a:r>
          </a:p>
          <a:p>
            <a:pPr>
              <a:defRPr sz="1100">
                <a:solidFill>
                  <a:srgbClr val="E0E0E0"/>
                </a:solidFill>
              </a:defRPr>
            </a:pPr>
            <a:r>
              <a:t>Builtin Python &gt; LLM codegen · Pillow + python-pptx · base64-inline HTML · playwright screenshots.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" y="6537960"/>
            <a:ext cx="116128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 i="1">
                <a:solidFill>
                  <a:srgbClr val="8AA0B8"/>
                </a:solidFill>
              </a:defRPr>
            </a:pPr>
            <a:r>
              <a:t>Answer all six before a single slide is drawn.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Design Thinking — applied to deck-building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Five stages, repeated every iteration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45920"/>
            <a:ext cx="2240280" cy="3474720"/>
          </a:xfrm>
          <a:prstGeom prst="rect">
            <a:avLst/>
          </a:prstGeom>
          <a:solidFill>
            <a:srgbClr val="07304A"/>
          </a:solidFill>
          <a:ln w="15240">
            <a:solidFill>
              <a:srgbClr val="4FC3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64592" tIns="182880"/>
          <a:lstStyle/>
          <a:p>
            <a:pPr algn="ctr">
              <a:defRPr sz="1300" b="1">
                <a:solidFill>
                  <a:srgbClr val="FFFFFF"/>
                </a:solidFill>
              </a:defRPr>
            </a:pPr>
            <a:r>
              <a:t>1. EMPATHIZE</a:t>
            </a:r>
          </a:p>
          <a:p>
            <a:pPr>
              <a:defRPr sz="1000">
                <a:solidFill>
                  <a:srgbClr val="E0E0E0"/>
                </a:solidFill>
              </a:defRPr>
            </a:pPr>
            <a:r>
              <a:t>User said 內容太爛. Listen to emotion. Pain = can't send to customer.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7208" y="1645920"/>
            <a:ext cx="2240280" cy="3474720"/>
          </a:xfrm>
          <a:prstGeom prst="rect">
            <a:avLst/>
          </a:prstGeom>
          <a:solidFill>
            <a:srgbClr val="07304A"/>
          </a:solidFill>
          <a:ln w="15240">
            <a:solidFill>
              <a:srgbClr val="4FC3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64592" tIns="182880"/>
          <a:lstStyle/>
          <a:p>
            <a:pPr algn="ctr">
              <a:defRPr sz="1300" b="1">
                <a:solidFill>
                  <a:srgbClr val="FFFFFF"/>
                </a:solidFill>
              </a:defRPr>
            </a:pPr>
            <a:r>
              <a:t>2. DEFINE</a:t>
            </a:r>
          </a:p>
          <a:p>
            <a:pPr>
              <a:defRPr sz="1000">
                <a:solidFill>
                  <a:srgbClr val="E0E0E0"/>
                </a:solidFill>
              </a:defRPr>
            </a:pPr>
            <a:r>
              <a:t>Real problem: no numbers, no tables, no UI. Reframe → trust artifact.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7216" y="1645920"/>
            <a:ext cx="2240280" cy="3474720"/>
          </a:xfrm>
          <a:prstGeom prst="rect">
            <a:avLst/>
          </a:prstGeom>
          <a:solidFill>
            <a:srgbClr val="07304A"/>
          </a:solidFill>
          <a:ln w="15240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64592" tIns="182880"/>
          <a:lstStyle/>
          <a:p>
            <a:pPr algn="ctr">
              <a:defRPr sz="1300" b="1">
                <a:solidFill>
                  <a:srgbClr val="FFFFFF"/>
                </a:solidFill>
              </a:defRPr>
            </a:pPr>
            <a:r>
              <a:t>3. IDEATE</a:t>
            </a:r>
          </a:p>
          <a:p>
            <a:pPr>
              <a:defRPr sz="1000">
                <a:solidFill>
                  <a:srgbClr val="E0E0E0"/>
                </a:solidFill>
              </a:defRPr>
            </a:pPr>
            <a:r>
              <a:t>KPI tiles · inventories · ROI · screenshots · meta-recursive deck-of-deck.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7224" y="1645920"/>
            <a:ext cx="2240280" cy="3474720"/>
          </a:xfrm>
          <a:prstGeom prst="rect">
            <a:avLst/>
          </a:prstGeom>
          <a:solidFill>
            <a:srgbClr val="07304A"/>
          </a:solidFill>
          <a:ln w="15240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64592" tIns="182880"/>
          <a:lstStyle/>
          <a:p>
            <a:pPr algn="ctr">
              <a:defRPr sz="1300" b="1">
                <a:solidFill>
                  <a:srgbClr val="FFFFFF"/>
                </a:solidFill>
              </a:defRPr>
            </a:pPr>
            <a:r>
              <a:t>4. PROTOTYPE</a:t>
            </a:r>
          </a:p>
          <a:p>
            <a:pPr>
              <a:defRPr sz="1000">
                <a:solidFill>
                  <a:srgbClr val="E0E0E0"/>
                </a:solidFill>
              </a:defRPr>
            </a:pPr>
            <a:r>
              <a:t>v1 (8) → v2 (14 + tables) → v3 (shots + 5W1H + roadmap). 1-shot rebuilds.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57232" y="1645920"/>
            <a:ext cx="2240280" cy="3474720"/>
          </a:xfrm>
          <a:prstGeom prst="rect">
            <a:avLst/>
          </a:prstGeom>
          <a:solidFill>
            <a:srgbClr val="07304A"/>
          </a:solidFill>
          <a:ln w="15240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164592" tIns="182880"/>
          <a:lstStyle/>
          <a:p>
            <a:pPr algn="ctr">
              <a:defRPr sz="1300" b="1">
                <a:solidFill>
                  <a:srgbClr val="FFFFFF"/>
                </a:solidFill>
              </a:defRPr>
            </a:pPr>
            <a:r>
              <a:t>5. TEST</a:t>
            </a:r>
          </a:p>
          <a:p>
            <a:pPr>
              <a:defRPr sz="1000">
                <a:solidFill>
                  <a:srgbClr val="E0E0E0"/>
                </a:solidFill>
              </a:defRPr>
            </a:pPr>
            <a:r>
              <a:t>curl size · open in browser · feedback 偉大一點 → loop back. Self-evolving.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394960"/>
            <a:ext cx="11247120" cy="822960"/>
          </a:xfrm>
          <a:prstGeom prst="rect">
            <a:avLst/>
          </a:prstGeom>
          <a:solidFill>
            <a:srgbClr val="07304A"/>
          </a:solidFill>
          <a:ln w="12700">
            <a:solidFill>
              <a:srgbClr val="FFB5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28600" tIns="164592"/>
          <a:lstStyle/>
          <a:p>
            <a:pPr algn="ctr">
              <a:defRPr sz="1500" i="1">
                <a:solidFill>
                  <a:srgbClr val="FFB547"/>
                </a:solidFill>
              </a:defRPr>
            </a:pPr>
            <a:r>
              <a:t>Every 「內容太爛」 is a Design Thinking gift — it forces re-empathizing with the audience.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" y="6537960"/>
            <a:ext cx="116128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 i="1">
                <a:solidFill>
                  <a:srgbClr val="8AA0B8"/>
                </a:solidFill>
              </a:defRPr>
            </a:pPr>
            <a:r>
              <a:t>Empathize → Define → Ideate → Prototype → Test → loop.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Why this deck exists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What went wrong in the first attempt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141732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First Joe deck: 8 slides, plain bullets, no images, no tables → user said "內容太爛"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Second attempt: CEO timed out at 180s on 5 KB prompt; OOM on retry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Third: CEO emitted broken JSON (python code escaping into JSON keys)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Pivot: builtin template instead of LLM-generated code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Fourth: commercial-grade — 14 slides, KPI tiles, full inventories, ROI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These 8 lessons are now distilled here so Joe doesn't repeat them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Lesson 1 — Executive summary with KPI tiles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Open with numbers, not adjectives</a:t>
            </a:r>
          </a:p>
        </p:txBody>
      </p:sp>
      <p:pic>
        <p:nvPicPr>
          <p:cNvPr id="6" name="Picture 5" descr="joe_cop_k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71600"/>
            <a:ext cx="109728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537960"/>
            <a:ext cx="116128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 i="1">
                <a:solidFill>
                  <a:srgbClr val="8AA0B8"/>
                </a:solidFill>
              </a:defRPr>
            </a:pPr>
            <a:r>
              <a:t>Rule: 6 KPI tiles · large cyan number · short label · cyan border on dark tile.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Lesson 2 — Show the architecture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Diagrams beat bullet stacks</a:t>
            </a:r>
          </a:p>
        </p:txBody>
      </p:sp>
      <p:pic>
        <p:nvPicPr>
          <p:cNvPr id="6" name="Picture 5" descr="joe_cop_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71600"/>
            <a:ext cx="109728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537960"/>
            <a:ext cx="116128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 i="1">
                <a:solidFill>
                  <a:srgbClr val="8AA0B8"/>
                </a:solidFill>
              </a:defRPr>
            </a:pPr>
            <a:r>
              <a:t>Rule: every Solution slide needs at least one diagram. matplotlib at 1280×720.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Lesson 3 — Tabulate everything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Never use "etc." with business audiences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141732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Models → table (name · size · role · node), sorted by size desc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Agents → table (group · agents) grouped by function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Skills → 3-column layout (Superpowers · AirCore · Joe+DevOps)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Header row: cyan bg + navy bold text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Body rows: alternating navy / code-bg for scan-ability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If list &gt; 12 rows, keep going — completeness &gt; brevity for inventory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Lesson 4 — Skills in 3 columns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Group, don't dump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5212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700" b="1">
                <a:solidFill>
                  <a:srgbClr val="FFB547"/>
                </a:solidFill>
              </a:defRPr>
            </a:pPr>
            <a:r>
              <a:t>Why 3 columns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828800"/>
            <a:ext cx="521208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Reader scans vertically per category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Each column gets its own h3 header (gold/cyan)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Width 1/3 = comfortable bullet width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Responsive HTML: collapses to 1 col on mobile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5080" y="1417320"/>
            <a:ext cx="5212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700" b="1">
                <a:solidFill>
                  <a:srgbClr val="4FC3F7"/>
                </a:solidFill>
              </a:defRPr>
            </a:pPr>
            <a:r>
              <a:t>What to 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5080" y="1828800"/>
            <a:ext cx="521208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Superpowers (14 disciplines)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AirCore + Iron-law skills (14)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Joe + DevOps + governance (12)</a:t>
            </a:r>
          </a:p>
          <a:p>
            <a:pPr>
              <a:spcAft>
                <a:spcPts val="700"/>
              </a:spcAft>
              <a:defRPr sz="1400">
                <a:solidFill>
                  <a:srgbClr val="E0E0E0"/>
                </a:solidFill>
              </a:defRPr>
            </a:pPr>
            <a:r>
              <a:t>• One token per bullet; pipe-separate variants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2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B5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320040"/>
            <a:ext cx="111556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t>Lesson 5 — Group OpenClaw agents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1155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500" i="1">
                <a:solidFill>
                  <a:srgbClr val="FFB547"/>
                </a:solidFill>
              </a:defRPr>
            </a:pPr>
            <a:r>
              <a:t>25 agents → 8 functional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141732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C-Suite — ceo · cfo · coo · cto · cro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Engineering — engineer · rd-db-integrity · rnd_manager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QA — aircore-qa · ceo-aircore-summary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PM / Ops — project_manager · task_coordinator · document · meeting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Domain — isaac-sim · isaac_lab_research · openusd_architect</a:t>
            </a:r>
          </a:p>
          <a:p>
            <a:pPr>
              <a:spcAft>
                <a:spcPts val="700"/>
              </a:spcAft>
              <a:defRPr sz="1800">
                <a:solidFill>
                  <a:srgbClr val="E0E0E0"/>
                </a:solidFill>
              </a:defRPr>
            </a:pPr>
            <a:r>
              <a:t>• Knowledge · Sales / CR · Default (main · acp-defaultagent)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