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9BE400"/>
                </a:solidFill>
                <a:latin typeface="Helvetica"/>
              </a:rPr>
              <a:t>NVIDIA Agent Challenge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200" b="1">
                <a:solidFill>
                  <a:srgbClr val="E8EEF7"/>
                </a:solidFill>
                <a:latin typeface="Helvetica"/>
              </a:rPr>
              <a:t>JOE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7DF9FF"/>
                </a:solidFill>
                <a:latin typeface="Helvetica"/>
              </a:rPr>
              <a:t>Nemotron-Powered Edge AI Agent Factory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657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9AA6B8"/>
                </a:solidFill>
                <a:latin typeface="Helvetica"/>
              </a:rPr>
              <a:t>for Development, Media, and Network Operations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3891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D8B4FE"/>
                </a:solidFill>
                <a:latin typeface="Helvetica"/>
              </a:rPr>
              <a:t>From vague intent to executable enterprise work.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5029200"/>
            <a:ext cx="2194560" cy="128016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5193792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9BE400"/>
                </a:solidFill>
                <a:latin typeface="Helvetica"/>
              </a:rPr>
              <a:t>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60807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NVIDIA nodes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880360" y="5029200"/>
            <a:ext cx="2194560" cy="128016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880360" y="5193792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7DF9FF"/>
                </a:solidFill>
                <a:latin typeface="Helvetica"/>
              </a:rPr>
              <a:t>100+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80360" y="60807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Models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212080" y="5029200"/>
            <a:ext cx="2194560" cy="128016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212080" y="5193792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7DF9FF"/>
                </a:solidFill>
                <a:latin typeface="Helvetica"/>
              </a:rPr>
              <a:t>200+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2080" y="60807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Skills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543800" y="5029200"/>
            <a:ext cx="2194560" cy="128016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543800" y="5193792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D8B4FE"/>
                </a:solidFill>
                <a:latin typeface="Helvetica"/>
              </a:rPr>
              <a:t>24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43800" y="60807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Expert agents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875520" y="5029200"/>
            <a:ext cx="2194560" cy="128016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875520" y="5193792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FACC15"/>
                </a:solidFill>
                <a:latin typeface="Helvetica"/>
              </a:rPr>
              <a:t>40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875520" y="60807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Iron Laws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9BE400"/>
                </a:solidFill>
                <a:latin typeface="Helvetica"/>
              </a:rPr>
              <a:t>09  ·  PIPELINE · SOFTWARE DEVELOPMENT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Vague feature request → verified deployment artifact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194560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194560"/>
            <a:ext cx="73152" cy="192024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3042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STEP 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5603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Requirement Intake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06323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Parse goals, constraints, output.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410712" y="2194560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10712" y="2194560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93592" y="23042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STEP 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93592" y="25603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Repo Inspection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93592" y="306323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Read structure, deps, existing logic.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72783" y="2194560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72783" y="2194560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55664" y="23042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STEP 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55664" y="25603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Task Planning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55664" y="306323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Break into executable subtasks.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134856" y="2194560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134856" y="2194560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317736" y="23042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STEP 04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317736" y="25603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Code Gen / Modify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17736" y="306323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Frontend, backend, scripts, config.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48640" y="4297679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48640" y="4297679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31520" y="4407407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STEP 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66344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Test Execution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516635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Build checks, validation, smoke tests.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410712" y="4297679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3410712" y="4297679"/>
            <a:ext cx="73152" cy="19202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593592" y="4407407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STEP 06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593592" y="466344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Error Fixing Loop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593592" y="516635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Inspect logs → patch → re-run.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2783" y="4297679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272783" y="4297679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455664" y="4407407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STEP 07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55664" y="466344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Documentation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55664" y="516635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README, deploy notes, change log.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9134856" y="4297679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9134856" y="4297679"/>
            <a:ext cx="73152" cy="192024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317736" y="4407407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STEP 08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317736" y="466344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Deployment Artifact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317736" y="516635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Code diff · execution log · release package.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48640" y="64008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D8B4FE"/>
                </a:solidFill>
                <a:latin typeface="Helvetica"/>
              </a:rPr>
              <a:t>Loop:  06 Error Fixing  →  back to 04 Code Gen / 05 Test  (until verified)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7DF9FF"/>
                </a:solidFill>
                <a:latin typeface="Helvetica"/>
              </a:rPr>
              <a:t>10  ·  PIPELINE · DEMO VIDEO PRODUCTION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Web page → MP4 + SRT + Thumbnail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194560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194560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3042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STEP 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5603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Web Page / Dashboard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06323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Open product page, demo screen.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410712" y="2194560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10712" y="2194560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93592" y="23042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STEP 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93592" y="25603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Screenshot Capture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93592" y="306323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Browser automation captures key screens.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72783" y="2194560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72783" y="2194560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55664" y="23042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STEP 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55664" y="25603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Scene Planning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55664" y="306323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Product story → timed video scenes.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134856" y="2194560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134856" y="2194560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317736" y="23042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STEP 04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317736" y="25603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Script + SRT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17736" y="306323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Narration script + subtitle timeline.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48640" y="4297679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48640" y="4297679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31520" y="4407407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STEP 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66344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Title Cards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516635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Title cards + architecture diagrams.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410712" y="4297679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3410712" y="4297679"/>
            <a:ext cx="73152" cy="1920240"/>
          </a:xfrm>
          <a:prstGeom prst="rect">
            <a:avLst/>
          </a:prstGeom>
          <a:solidFill>
            <a:srgbClr val="FACC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593592" y="4407407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FACC15"/>
                </a:solidFill>
                <a:latin typeface="Helvetica"/>
              </a:rPr>
              <a:t>STEP 06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593592" y="466344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FFmpeg Assembly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593592" y="516635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Screenshots + cards + subtitles → MP4 ★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72783" y="4297679"/>
            <a:ext cx="26974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272783" y="4297679"/>
            <a:ext cx="73152" cy="192024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455664" y="4407407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STEP 07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55664" y="466344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Final Export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55664" y="5166359"/>
            <a:ext cx="24231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MP4 · SRT · Thumbnail published.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48640" y="64008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Tools: Playwright (gstack browse) · Pillow · python-pptx · FFmpeg · all local on NVIDIA cluster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D8B4FE"/>
                </a:solidFill>
                <a:latin typeface="Helvetica"/>
              </a:rPr>
              <a:t>11  ·  PIPELINE · NETWORK &amp; WAN OPS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Joe extends from documents to live infrastructure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194560"/>
            <a:ext cx="5577840" cy="393192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194560"/>
            <a:ext cx="73152" cy="393192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304288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LANE A · SERVICE / CONNECTIVITY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5603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Service Health Check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063239"/>
            <a:ext cx="5303520" cy="2971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>Check local services, ports, endpoints, response status.</a:t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/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>Connectivity Diagnostics</a:t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>DNS · latency · packet loss · gateway · routing path.</a:t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/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>Log Collection</a:t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>Command outputs, log tails, diagnostic signals.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63640" y="2194560"/>
            <a:ext cx="5577840" cy="393192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263640" y="2194560"/>
            <a:ext cx="73152" cy="393192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304288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LANE B · WAN LOAD BALANCE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5603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Multi-WAN Inspection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3063239"/>
            <a:ext cx="5303520" cy="2971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>Multi-WAN status · failover behavior · active route · bandwidth.</a:t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/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>Route Verification</a:t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>Active route, gateway, path selection.</a:t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/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>WAN Health Report</a:t>
            </a:r>
          </a:p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>Human-readable + alert-ready diagnostic output.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4008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ACC15"/>
                </a:solidFill>
                <a:latin typeface="Helvetica"/>
              </a:rPr>
              <a:t>Both lanes merge →  Report Generation  →  Recommended Actions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FACC15"/>
                </a:solidFill>
                <a:latin typeface="Helvetica"/>
              </a:rPr>
              <a:t>12  ·  OBSERVABILITY &amp; SELF-EVOLUTION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40 Iron Laws · 5-discipline working code · the loop that learns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194560"/>
            <a:ext cx="3611880" cy="393192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194560"/>
            <a:ext cx="73152" cy="39319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30428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OBSERVABILITY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56032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Dashboard signals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063239"/>
            <a:ext cx="3337560" cy="2971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Token use · model id · tool calls · errors · cost · artifact path · lesson links.</a:t>
            </a:r>
          </a:p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/>
            </a:r>
          </a:p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Maps to NeMo Agent Toolkit tracing/telemetry concepts.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2194560"/>
            <a:ext cx="3611880" cy="393192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343400" y="2194560"/>
            <a:ext cx="73152" cy="393192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26280" y="230428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40 IRON LAWS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6280" y="256032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Binding rules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26280" y="3063239"/>
            <a:ext cx="3337560" cy="2971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#5 PostgreSQL-only · #6 real-browser verify · #8 MQTT not SSH · #10 parallel-by-default · #21 Aider dual-track · #32 real frontend debug · #37 multi-viewport · #40 Superpowers internalised.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138160" y="2194560"/>
            <a:ext cx="3611880" cy="393192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138160" y="2194560"/>
            <a:ext cx="73152" cy="393192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321040" y="230428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5-DISCIPLINE LOOP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21040" y="256032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自動 · 進化 · 修復 · 測試 · 誠實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21040" y="3063239"/>
            <a:ext cx="3337560" cy="2971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Automate · Evolve · Fix-at-root · Verify · Be honest.</a:t>
            </a:r>
          </a:p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/>
            </a:r>
          </a:p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After every task Joe writes a dated lesson to /skills/joe/lessons/ — and auto-loads it next run.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FACC15"/>
                </a:solidFill>
                <a:latin typeface="Helvetica"/>
              </a:rPr>
              <a:t>13  ·  CHATBOT REPLY  vs  JOE EXECUTION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From advice to executable work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011680"/>
            <a:ext cx="5394960" cy="411480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148840"/>
            <a:ext cx="5394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D8B4FE"/>
                </a:solidFill>
                <a:latin typeface="Helvetica"/>
              </a:rPr>
              <a:t>CHATBOT REPLY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788920"/>
            <a:ext cx="47548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9AA6B8"/>
                </a:solidFill>
                <a:latin typeface="Helvetica"/>
              </a:rPr>
              <a:t>✗  Text advice only</a:t>
            </a:r>
          </a:p>
          <a:p>
            <a:pPr algn="l"/>
            <a:r>
              <a:rPr sz="1400" b="0">
                <a:solidFill>
                  <a:srgbClr val="9AA6B8"/>
                </a:solidFill>
                <a:latin typeface="Helvetica"/>
              </a:rPr>
              <a:t/>
            </a:r>
          </a:p>
          <a:p>
            <a:pPr algn="l"/>
            <a:r>
              <a:rPr sz="1400" b="0">
                <a:solidFill>
                  <a:srgbClr val="9AA6B8"/>
                </a:solidFill>
                <a:latin typeface="Helvetica"/>
              </a:rPr>
              <a:t>✗  No repo access</a:t>
            </a:r>
          </a:p>
          <a:p>
            <a:pPr algn="l"/>
            <a:r>
              <a:rPr sz="1400" b="0">
                <a:solidFill>
                  <a:srgbClr val="9AA6B8"/>
                </a:solidFill>
                <a:latin typeface="Helvetica"/>
              </a:rPr>
              <a:t/>
            </a:r>
          </a:p>
          <a:p>
            <a:pPr algn="l"/>
            <a:r>
              <a:rPr sz="1400" b="0">
                <a:solidFill>
                  <a:srgbClr val="9AA6B8"/>
                </a:solidFill>
                <a:latin typeface="Helvetica"/>
              </a:rPr>
              <a:t>✗  No test execution</a:t>
            </a:r>
          </a:p>
          <a:p>
            <a:pPr algn="l"/>
            <a:r>
              <a:rPr sz="1400" b="0">
                <a:solidFill>
                  <a:srgbClr val="9AA6B8"/>
                </a:solidFill>
                <a:latin typeface="Helvetica"/>
              </a:rPr>
              <a:t/>
            </a:r>
          </a:p>
          <a:p>
            <a:pPr algn="l"/>
            <a:r>
              <a:rPr sz="1400" b="0">
                <a:solidFill>
                  <a:srgbClr val="9AA6B8"/>
                </a:solidFill>
                <a:latin typeface="Helvetica"/>
              </a:rPr>
              <a:t>✗  No artifact verification</a:t>
            </a:r>
          </a:p>
          <a:p>
            <a:pPr algn="l"/>
            <a:r>
              <a:rPr sz="1400" b="0">
                <a:solidFill>
                  <a:srgbClr val="9AA6B8"/>
                </a:solidFill>
                <a:latin typeface="Helvetica"/>
              </a:rPr>
              <a:t/>
            </a:r>
          </a:p>
          <a:p>
            <a:pPr algn="l"/>
            <a:r>
              <a:rPr sz="1400" b="0">
                <a:solidFill>
                  <a:srgbClr val="9AA6B8"/>
                </a:solidFill>
                <a:latin typeface="Helvetica"/>
              </a:rPr>
              <a:t>✗  No operational logs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63640" y="2011680"/>
            <a:ext cx="5394960" cy="411480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76B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148840"/>
            <a:ext cx="5394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9BE400"/>
                </a:solidFill>
                <a:latin typeface="Helvetica"/>
              </a:rPr>
              <a:t>JOE EXECUTION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2788920"/>
            <a:ext cx="475488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E8EEF7"/>
                </a:solidFill>
                <a:latin typeface="Helvetica"/>
              </a:rPr>
              <a:t>✓  Task decomposition</a:t>
            </a:r>
          </a:p>
          <a:p>
            <a:pPr algn="l"/>
            <a:r>
              <a:rPr sz="1400" b="0">
                <a:solidFill>
                  <a:srgbClr val="E8EEF7"/>
                </a:solidFill>
                <a:latin typeface="Helvetica"/>
              </a:rPr>
              <a:t/>
            </a:r>
          </a:p>
          <a:p>
            <a:pPr algn="l"/>
            <a:r>
              <a:rPr sz="1400" b="0">
                <a:solidFill>
                  <a:srgbClr val="E8EEF7"/>
                </a:solidFill>
                <a:latin typeface="Helvetica"/>
              </a:rPr>
              <a:t>✓  Model · Skill · Device routing</a:t>
            </a:r>
          </a:p>
          <a:p>
            <a:pPr algn="l"/>
            <a:r>
              <a:rPr sz="1400" b="0">
                <a:solidFill>
                  <a:srgbClr val="E8EEF7"/>
                </a:solidFill>
                <a:latin typeface="Helvetica"/>
              </a:rPr>
              <a:t/>
            </a:r>
          </a:p>
          <a:p>
            <a:pPr algn="l"/>
            <a:r>
              <a:rPr sz="1400" b="0">
                <a:solidFill>
                  <a:srgbClr val="E8EEF7"/>
                </a:solidFill>
                <a:latin typeface="Helvetica"/>
              </a:rPr>
              <a:t>✓  Tool execution + tests</a:t>
            </a:r>
          </a:p>
          <a:p>
            <a:pPr algn="l"/>
            <a:r>
              <a:rPr sz="1400" b="0">
                <a:solidFill>
                  <a:srgbClr val="E8EEF7"/>
                </a:solidFill>
                <a:latin typeface="Helvetica"/>
              </a:rPr>
              <a:t/>
            </a:r>
          </a:p>
          <a:p>
            <a:pPr algn="l"/>
            <a:r>
              <a:rPr sz="1400" b="0">
                <a:solidFill>
                  <a:srgbClr val="E8EEF7"/>
                </a:solidFill>
                <a:latin typeface="Helvetica"/>
              </a:rPr>
              <a:t>✓  Screenshot / log / artifact verification</a:t>
            </a:r>
          </a:p>
          <a:p>
            <a:pPr algn="l"/>
            <a:r>
              <a:rPr sz="1400" b="0">
                <a:solidFill>
                  <a:srgbClr val="E8EEF7"/>
                </a:solidFill>
                <a:latin typeface="Helvetica"/>
              </a:rPr>
              <a:t/>
            </a:r>
          </a:p>
          <a:p>
            <a:pPr algn="l"/>
            <a:r>
              <a:rPr sz="1400" b="0">
                <a:solidFill>
                  <a:srgbClr val="E8EEF7"/>
                </a:solidFill>
                <a:latin typeface="Helvetica"/>
              </a:rPr>
              <a:t>✓  Lesson learning + self-evolve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97880" y="3703320"/>
            <a:ext cx="457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0">
                <a:solidFill>
                  <a:srgbClr val="7DF9FF"/>
                </a:solidFill>
                <a:latin typeface="Helvetica"/>
              </a:rPr>
              <a:t>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64008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7DF9FF"/>
                </a:solidFill>
                <a:latin typeface="Helvetica"/>
              </a:rPr>
              <a:t>From advice  →  executable work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188720"/>
            <a:ext cx="109728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0" b="1">
                <a:solidFill>
                  <a:srgbClr val="E8EEF7"/>
                </a:solidFill>
                <a:latin typeface="Helvetica"/>
              </a:rPr>
              <a:t>JOE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560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7DF9FF"/>
                </a:solidFill>
                <a:latin typeface="Helvetica"/>
              </a:rPr>
              <a:t>Nemotron-Powered Edge AI Agent Factory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9BE400"/>
                </a:solidFill>
                <a:latin typeface="Helvetica"/>
              </a:rPr>
              <a:t>Built for the NVIDIA Agent Challenge 2026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931920"/>
            <a:ext cx="2194560" cy="137160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4096511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9BE400"/>
                </a:solidFill>
                <a:latin typeface="Helvetica"/>
              </a:rPr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4983479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NVIDIA nodes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880360" y="3931920"/>
            <a:ext cx="2194560" cy="137160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80360" y="4096511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7DF9FF"/>
                </a:solidFill>
                <a:latin typeface="Helvetica"/>
              </a:rPr>
              <a:t>100+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80360" y="4983479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Models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212079" y="3931920"/>
            <a:ext cx="2194560" cy="137160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212079" y="4096511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7DF9FF"/>
                </a:solidFill>
                <a:latin typeface="Helvetica"/>
              </a:rPr>
              <a:t>200+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12079" y="4983479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Skills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543800" y="3931920"/>
            <a:ext cx="2194560" cy="137160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543800" y="4096511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D8B4FE"/>
                </a:solidFill>
                <a:latin typeface="Helvetica"/>
              </a:rPr>
              <a:t>24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43800" y="4983479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Expert agents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875519" y="3931920"/>
            <a:ext cx="2194560" cy="137160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875519" y="4096511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FACC15"/>
                </a:solidFill>
                <a:latin typeface="Helvetica"/>
              </a:rPr>
              <a:t>40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875519" y="4983479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Iron Laws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48640" y="5532120"/>
            <a:ext cx="11064240" cy="91440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76B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68680" y="562356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9BE400"/>
                </a:solidFill>
                <a:latin typeface="Helvetica"/>
              </a:rPr>
              <a:t>github.com/applelai001/joe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9893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7DF9FF"/>
                </a:solidFill>
                <a:latin typeface="Helvetica"/>
              </a:rPr>
              <a:t>aispark.airlive.com/joe-hackathon/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55080" y="562356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9AA6B8"/>
                </a:solidFill>
                <a:latin typeface="Helvetica"/>
              </a:rPr>
              <a:t>Reference deployment: aircore.airlive.com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55080" y="59893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D8B4FE"/>
                </a:solidFill>
                <a:latin typeface="Helvetica"/>
              </a:rPr>
              <a:t>Local-first · Observable · Deliverable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D8B4FE"/>
                </a:solidFill>
                <a:latin typeface="Helvetica"/>
              </a:rPr>
              <a:t>01  ·  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Why a chatbot is not enough for enterprise work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7830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9AA6B8"/>
                </a:solidFill>
                <a:latin typeface="Helvetica"/>
              </a:rPr>
              <a:t>Most enterprise requests start vague. A chatbot replies with text — but it can't enter a repo, drive a cluster, verify a deployment, or hand back a verifiable artifact.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2743200"/>
            <a:ext cx="2697480" cy="32918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48640" y="2743200"/>
            <a:ext cx="73152" cy="32918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28529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PAIN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1089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Vague requests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611880"/>
            <a:ext cx="2423160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“Make this feature work.” / “Build a demo video.” / “Check WAN load balance.”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410712" y="2743200"/>
            <a:ext cx="2697480" cy="32918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410712" y="2743200"/>
            <a:ext cx="73152" cy="32918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93592" y="28529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PAIN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93592" y="31089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Heterogeneous fleet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93592" y="3611880"/>
            <a:ext cx="2423160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DGX Spark · RTX 5090 · Arc A770 · 2× Jetson-class · PC. Routing matters.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72783" y="2743200"/>
            <a:ext cx="2697480" cy="32918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72783" y="2743200"/>
            <a:ext cx="73152" cy="329184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55664" y="28529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PAIN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55664" y="31089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No observability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55664" y="3611880"/>
            <a:ext cx="2423160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Token use, tool calls, errors, costs hidden — judges &amp; buyers can't audit.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134856" y="2743200"/>
            <a:ext cx="2697480" cy="32918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134856" y="2743200"/>
            <a:ext cx="73152" cy="3291840"/>
          </a:xfrm>
          <a:prstGeom prst="rect">
            <a:avLst/>
          </a:prstGeom>
          <a:solidFill>
            <a:srgbClr val="FACC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317736" y="28529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FACC15"/>
                </a:solidFill>
                <a:latin typeface="Helvetica"/>
              </a:rPr>
              <a:t>PAIN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17736" y="31089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No delivery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17736" y="3611880"/>
            <a:ext cx="2423160" cy="233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Reply is text. Real work needs code diffs, MP4s, decks, reports, logs.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9BE400"/>
                </a:solidFill>
                <a:latin typeface="Helvetica"/>
              </a:rPr>
              <a:t>02  ·  WHAT IS JOE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Joe is a local-first AI workforce — not a content generator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1828800"/>
            <a:ext cx="11064240" cy="155448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76B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2011680"/>
            <a:ext cx="10515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E8EEF7"/>
                </a:solidFill>
                <a:latin typeface="Helvetica"/>
              </a:rPr>
              <a:t>Joe turns a heterogeneous NVIDIA edge-GPU cluster into an observable AI workforce that can</a:t>
            </a:r>
          </a:p>
          <a:p>
            <a:pPr algn="l"/>
            <a:r>
              <a:rPr sz="1800" b="0">
                <a:solidFill>
                  <a:srgbClr val="E8EEF7"/>
                </a:solidFill>
                <a:latin typeface="Helvetica"/>
              </a:rPr>
              <a:t>develop software, generate demo videos, manage network operations, monitor WAN Load Balance,</a:t>
            </a:r>
          </a:p>
          <a:p>
            <a:pPr algn="l"/>
            <a:r>
              <a:rPr sz="1800" b="0">
                <a:solidFill>
                  <a:srgbClr val="E8EEF7"/>
                </a:solidFill>
                <a:latin typeface="Helvetica"/>
              </a:rPr>
              <a:t>and deliver verified enterprise artifacts.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657600"/>
            <a:ext cx="2697480" cy="26060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3657600"/>
            <a:ext cx="73152" cy="260604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37673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CAPABILITY 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0233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Automated Software Development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526280"/>
            <a:ext cx="242316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Repo inspection → code generation → tests → error fixing → README → deployment artifact.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410712" y="3657600"/>
            <a:ext cx="2697480" cy="26060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410712" y="3657600"/>
            <a:ext cx="73152" cy="26060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593592" y="37673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CAPABILITY 02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93592" y="40233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Automated Demo Video Production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93592" y="4526280"/>
            <a:ext cx="242316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Screenshots → scenes → SRT subtitles → title cards → architecture → FFmpeg MP4.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72783" y="3657600"/>
            <a:ext cx="2697480" cy="26060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272783" y="3657600"/>
            <a:ext cx="73152" cy="26060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55664" y="37673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CAPABILITY 03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55664" y="40233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Automated Network Operations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55664" y="4526280"/>
            <a:ext cx="242316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Service health → connectivity diagnostics → log collection → diagnostic report.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9134856" y="3657600"/>
            <a:ext cx="2697480" cy="26060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9134856" y="3657600"/>
            <a:ext cx="73152" cy="2606040"/>
          </a:xfrm>
          <a:prstGeom prst="rect">
            <a:avLst/>
          </a:prstGeom>
          <a:solidFill>
            <a:srgbClr val="FACC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317736" y="37673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FACC15"/>
                </a:solidFill>
                <a:latin typeface="Helvetica"/>
              </a:rPr>
              <a:t>CAPABILITY 04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17736" y="40233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WAN Load Balance Management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317736" y="4526280"/>
            <a:ext cx="242316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Multi-WAN status · failover · latency · route verification · WAN health report.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7DF9FF"/>
                </a:solidFill>
                <a:latin typeface="Helvetica"/>
              </a:rPr>
              <a:t>03  ·  WHY NOW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Four shifts that make Joe inevitable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86000"/>
            <a:ext cx="2697480" cy="365760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286000"/>
            <a:ext cx="73152" cy="365760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3957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AGENTIC AI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6517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Plan, use tools, run multi-step workflows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154680"/>
            <a:ext cx="2423160" cy="2697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Models can plan, use tools, run multi-step workflows — not just reply.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410712" y="2286000"/>
            <a:ext cx="2697480" cy="365760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10712" y="2286000"/>
            <a:ext cx="73152" cy="365760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93592" y="23957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LOCAL AI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93592" y="26517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Sensitive data stays on-prem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93592" y="3154680"/>
            <a:ext cx="2423160" cy="2697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Code, docs, customer data stay on NVIDIA edge GPUs.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72783" y="2286000"/>
            <a:ext cx="2697480" cy="365760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72783" y="2286000"/>
            <a:ext cx="73152" cy="36576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55664" y="23957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MoE REASONING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55664" y="26517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Hybrid MoE + system-level routing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55664" y="3154680"/>
            <a:ext cx="2423160" cy="2697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Nemotron's hybrid MoE pairs with system-level routing across models+skills+devices.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134856" y="2286000"/>
            <a:ext cx="2697480" cy="365760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134856" y="2286000"/>
            <a:ext cx="73152" cy="3657600"/>
          </a:xfrm>
          <a:prstGeom prst="rect">
            <a:avLst/>
          </a:prstGeom>
          <a:solidFill>
            <a:srgbClr val="FACC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317736" y="239572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FACC15"/>
                </a:solidFill>
                <a:latin typeface="Helvetica"/>
              </a:rPr>
              <a:t>OBSERVABILITY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317736" y="265176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Auditable like software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17736" y="3154680"/>
            <a:ext cx="2423160" cy="2697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Tokens, tools, errors, costs, artifacts — auditable like a software system.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612648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Reference stack: NVIDIA Nemotron 3 Super · DGX Spark · NeMo Agent Toolkit · NIM · TensorRT-LLM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9BE400"/>
                </a:solidFill>
                <a:latin typeface="Helvetica"/>
              </a:rPr>
              <a:t>04  ·  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Model · Skill · Device routing — system-level MoE harness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011680"/>
            <a:ext cx="2011680" cy="91440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148840"/>
            <a:ext cx="20116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D8B4FE"/>
                </a:solidFill>
                <a:latin typeface="Helvetica"/>
              </a:rPr>
              <a:t>VAGUE</a:t>
            </a:r>
          </a:p>
          <a:p>
            <a:pPr algn="ctr"/>
            <a:r>
              <a:rPr sz="1400" b="1">
                <a:solidFill>
                  <a:srgbClr val="D8B4FE"/>
                </a:solidFill>
                <a:latin typeface="Helvetica"/>
              </a:rPr>
              <a:t>INTENT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108960" y="2011680"/>
            <a:ext cx="2194560" cy="91440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00D9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108960" y="2148840"/>
            <a:ext cx="21945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7DF9FF"/>
                </a:solidFill>
                <a:latin typeface="Helvetica"/>
              </a:rPr>
              <a:t>JOE</a:t>
            </a:r>
          </a:p>
          <a:p>
            <a:pPr algn="ctr"/>
            <a:r>
              <a:rPr sz="1400" b="1">
                <a:solidFill>
                  <a:srgbClr val="7DF9FF"/>
                </a:solidFill>
                <a:latin typeface="Helvetica"/>
              </a:rPr>
              <a:t>ROUTER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943600" y="2011680"/>
            <a:ext cx="1828800" cy="402336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943600" y="2011680"/>
            <a:ext cx="73152" cy="402336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126480" y="2121408"/>
            <a:ext cx="1554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MODELS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6480" y="2423160"/>
            <a:ext cx="1554480" cy="352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Nemotron · Qwen2.5-coder</a:t>
            </a:r>
          </a:p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DeepSeek-R1 · Llama · SDXL</a:t>
            </a:r>
          </a:p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100+ pooled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891271" y="2011680"/>
            <a:ext cx="1828800" cy="402336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891271" y="2011680"/>
            <a:ext cx="73152" cy="402336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074151" y="2121408"/>
            <a:ext cx="1554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SKILLS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74151" y="2423160"/>
            <a:ext cx="1554480" cy="352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25 Superpowers · 25 AirCore</a:t>
            </a:r>
          </a:p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58 gstack · 126 OpenClaw</a:t>
            </a:r>
          </a:p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= 200+ callable skills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838944" y="2011680"/>
            <a:ext cx="1828800" cy="402336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838944" y="2011680"/>
            <a:ext cx="73152" cy="402336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21824" y="2121408"/>
            <a:ext cx="1554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DEVICES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21824" y="2423160"/>
            <a:ext cx="1554480" cy="3520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DGX Spark · RTX 5090</a:t>
            </a:r>
          </a:p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2× Jetson-class · Arc A770</a:t>
            </a:r>
          </a:p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PC orchestrator · 6 nodes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60320" y="2194560"/>
            <a:ext cx="640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7DF9FF"/>
                </a:solidFill>
                <a:latin typeface="Helvetica"/>
              </a:rPr>
              <a:t>→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49240" y="2194560"/>
            <a:ext cx="640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7DF9FF"/>
                </a:solidFill>
                <a:latin typeface="Helvetica"/>
              </a:rPr>
              <a:t>→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48640" y="4937760"/>
            <a:ext cx="4754880" cy="109728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FACC1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07492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ACC15"/>
                </a:solidFill>
                <a:latin typeface="Helvetica"/>
              </a:rPr>
              <a:t>VERIFIED ARTIFACTS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440680"/>
            <a:ext cx="4754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9AA6B8"/>
                </a:solidFill>
                <a:latin typeface="Helvetica"/>
              </a:rPr>
              <a:t>Code · MP4 · PPTX · HTML · SVG · logs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9BE400"/>
                </a:solidFill>
                <a:latin typeface="Helvetica"/>
              </a:rPr>
              <a:t>05  ·  COMPUTE CLUSTER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Six heterogeneous NVIDIA-class nodes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194560"/>
            <a:ext cx="36118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194560"/>
            <a:ext cx="73152" cy="192024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30428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HEAVY LIFT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56032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DGX Spark · GB10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063239"/>
            <a:ext cx="33375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128 GB unified · arm64 · Nemotron host, primary orchestration brain.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25112" y="2194560"/>
            <a:ext cx="36118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325112" y="2194560"/>
            <a:ext cx="73152" cy="192024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07992" y="230428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8B–32B INFERENCE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07992" y="256032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RTX 5090 · Blackwell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07992" y="3063239"/>
            <a:ext cx="33375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32 GB VRAM · Win11 · Ollama on F:\ · Qwen2.5-coder, DeepSeek-R1, SDXL.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101583" y="2194560"/>
            <a:ext cx="36118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101583" y="2194560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84463" y="230428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EDGE INFERENCE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84463" y="256032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Light node @ 1.63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84463" y="3063239"/>
            <a:ext cx="33375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Jetson-class · 3B–8B always-on monitor, intent classifier, embeddings.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48640" y="4251960"/>
            <a:ext cx="36118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48640" y="4251960"/>
            <a:ext cx="73152" cy="19202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31520" y="436168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EDGE INFERENCE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461772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Light node @ 1.210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5120640"/>
            <a:ext cx="33375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Jetson-class · redundancy + sharding peer for 1.63 · failover &lt; 2s.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325112" y="4251960"/>
            <a:ext cx="36118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325112" y="4251960"/>
            <a:ext cx="73152" cy="19202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07992" y="436168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CONTROL PLANE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07992" y="461772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PC orchestrator 1.10/1.118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07992" y="5120640"/>
            <a:ext cx="33375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Joe CLI · OpenClaw · Aider · portal · dashboard · same PC LAN+Wi-Fi.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101583" y="4251960"/>
            <a:ext cx="3611880" cy="19202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101583" y="4251960"/>
            <a:ext cx="73152" cy="1920240"/>
          </a:xfrm>
          <a:prstGeom prst="rect">
            <a:avLst/>
          </a:prstGeom>
          <a:solidFill>
            <a:srgbClr val="FACC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284463" y="436168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FACC15"/>
                </a:solidFill>
                <a:latin typeface="Helvetica"/>
              </a:rPr>
              <a:t>SPECIALTY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84463" y="461772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Arc A770 · 1.80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84463" y="5120640"/>
            <a:ext cx="33375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Intel Arc — image / video workloads fallback. Frees NVIDIA VRAM for LLM.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7DF9FF"/>
                </a:solidFill>
                <a:latin typeface="Helvetica"/>
              </a:rPr>
              <a:t>06  ·  AI HOST &amp; TOOLING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The programs that drive the cluster — Joe's toolbox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9AA6B8"/>
                </a:solidFill>
                <a:latin typeface="Helvetica"/>
              </a:rPr>
              <a:t>The cluster runs the models. These call them, route them, verify the output.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2423160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48640" y="2423160"/>
            <a:ext cx="73152" cy="123444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25328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AI HOST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27889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Copilot CLI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291839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Final verifier &amp; final fixer lane (Iron Law #40).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410712" y="2423160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410712" y="2423160"/>
            <a:ext cx="73152" cy="123444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93592" y="25328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AI HOST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93592" y="27889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Aider (sp-aider)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93592" y="3291839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Git-aware coding; preloads iron rules + Superpowers.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72783" y="2423160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72783" y="2423160"/>
            <a:ext cx="73152" cy="123444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55664" y="25328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AI HOST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55664" y="27889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Claude Code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55664" y="3291839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Independent review: review / challenge / consult.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134856" y="2423160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134856" y="2423160"/>
            <a:ext cx="73152" cy="123444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317736" y="253288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76B900"/>
                </a:solidFill>
                <a:latin typeface="Helvetica"/>
              </a:rPr>
              <a:t>AI HOST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17736" y="278892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Codex CLI · Gemini CLI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17736" y="3291839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Cross-model benchmark lane (benchmark-models skill).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48640" y="3749039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548640" y="3749039"/>
            <a:ext cx="73152" cy="12344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31520" y="385876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ROUTING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411480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litellm gateway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1520" y="461772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Routes Aider / sub-agents to Copilot, Nemotron, Ollama.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410712" y="3749039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3410712" y="3749039"/>
            <a:ext cx="73152" cy="12344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593592" y="385876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ROUTING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593592" y="411480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OpenRelay :18765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593592" y="461772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systemd-managed relay with 1-min watchdog (fallback).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272783" y="3749039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272783" y="3749039"/>
            <a:ext cx="73152" cy="12344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455664" y="385876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LOCAL INFERENCE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55664" y="411480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Ollama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455664" y="461772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RTX 5090 (F:\) + Jetson — Nemotron, Qwen, DeepSeek.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9134856" y="3749039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9134856" y="3749039"/>
            <a:ext cx="73152" cy="123444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9317736" y="385876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PROTOCOL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317736" y="411480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MCP · ACP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317736" y="461772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Model Context Protocol + Agent Communication Protocol.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548640" y="5074920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48640" y="5074920"/>
            <a:ext cx="73152" cy="12344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31520" y="518464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SESSION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1520" y="544068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tmux + ttyd + systemd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1520" y="59436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Long-lived sessions survive disconnect; reattach via HTTPS.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3410712" y="5074920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3410712" y="5074920"/>
            <a:ext cx="73152" cy="12344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3593592" y="518464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BROWSER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593592" y="544068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gstack browse · Playwright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593592" y="59436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Iron Law #6 real-browser verify + multi-viewport.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6272783" y="5074920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6272783" y="5074920"/>
            <a:ext cx="73152" cy="12344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6455664" y="518464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MEMORY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55664" y="544068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mem0 + session-store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55664" y="59436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Cross-session memory survives /clear and reboots.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9134856" y="5074920"/>
            <a:ext cx="2697480" cy="123444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9134856" y="5074920"/>
            <a:ext cx="73152" cy="12344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9317736" y="5184648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PROD REF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317736" y="5440680"/>
            <a:ext cx="2423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aircore.airlive.com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317736" y="5943600"/>
            <a:ext cx="2423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9AA6B8"/>
                </a:solidFill>
                <a:latin typeface="Helvetica"/>
              </a:rPr>
              <a:t>AirLive's live AirCore site — Joe's benchmark target.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9BE400"/>
                </a:solidFill>
                <a:latin typeface="Helvetica"/>
              </a:rPr>
              <a:t>07  ·  EXPERT AGENT CABINET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24 callable OpenClaw agents — including the NVIDIA Omniverse trio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1920240"/>
            <a:ext cx="5577840" cy="182880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76B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1920240"/>
            <a:ext cx="91440" cy="182880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993392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9BE400"/>
                </a:solidFill>
                <a:latin typeface="Helvetica"/>
              </a:rPr>
              <a:t>★  NVIDIA OMNIVERSE TRIO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2267712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E8EEF7"/>
                </a:solidFill>
                <a:latin typeface="Helvetica"/>
              </a:rPr>
              <a:t>Isaac Sim · Isaac Lab · OpenUSD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2743200"/>
            <a:ext cx="53035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isaac_sim_engineer_agent · isaac-sim-expert · isaac_sim_project_generator_agent</a:t>
            </a:r>
          </a:p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isaac_lab_research_agent · openusd_architect_agent</a:t>
            </a:r>
          </a:p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/>
            </a:r>
          </a:p>
          <a:p>
            <a:pPr algn="l"/>
            <a:r>
              <a:rPr sz="1100" b="0">
                <a:solidFill>
                  <a:srgbClr val="9AA6B8"/>
                </a:solidFill>
                <a:latin typeface="Helvetica"/>
              </a:rPr>
              <a:t>Five callable robotics + Omniverse experts mapped to NVIDIA Agent Challenge themes.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63640" y="1920240"/>
            <a:ext cx="1828800" cy="182880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263640" y="1920240"/>
            <a:ext cx="73152" cy="18288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029968"/>
            <a:ext cx="1554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EXECUTIVE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28600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CEO · COO · CFO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2788920"/>
            <a:ext cx="155448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9AA6B8"/>
                </a:solidFill>
                <a:latin typeface="Helvetica"/>
              </a:rPr>
              <a:t>Portfolio + delivery review.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11312" y="1920240"/>
            <a:ext cx="1828800" cy="182880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11312" y="1920240"/>
            <a:ext cx="73152" cy="18288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394192" y="2029968"/>
            <a:ext cx="1554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EXECUTIVE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94192" y="228600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CTO · CRO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94192" y="2788920"/>
            <a:ext cx="155448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9AA6B8"/>
                </a:solidFill>
                <a:latin typeface="Helvetica"/>
              </a:rPr>
              <a:t>Technology + customer review.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0158984" y="1920240"/>
            <a:ext cx="1828800" cy="182880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0158984" y="1920240"/>
            <a:ext cx="73152" cy="18288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341863" y="2029968"/>
            <a:ext cx="1554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A855F7"/>
                </a:solidFill>
                <a:latin typeface="Helvetica"/>
              </a:rPr>
              <a:t>KNOWLEDGE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341863" y="228600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Sales · CRM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341863" y="2788920"/>
            <a:ext cx="155448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9AA6B8"/>
                </a:solidFill>
                <a:latin typeface="Helvetica"/>
              </a:rPr>
              <a:t>RAG, CRM, customer-facing materials.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48640" y="3931920"/>
            <a:ext cx="3611880" cy="210312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48640" y="3931920"/>
            <a:ext cx="73152" cy="210312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31520" y="404164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ENGINEERING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29768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RnD Mgr · Engineer · Coordinator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4800600"/>
            <a:ext cx="3337560" cy="1142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Repo work, code gen, task allocation.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325112" y="3931920"/>
            <a:ext cx="3611880" cy="210312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325112" y="3931920"/>
            <a:ext cx="73152" cy="210312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507992" y="404164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OPERATIONS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07992" y="429768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PM · Document · Meeting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507992" y="4800600"/>
            <a:ext cx="3337560" cy="1142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Project plan, doc gen, meeting notes.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8101583" y="3931920"/>
            <a:ext cx="3611880" cy="2103120"/>
          </a:xfrm>
          <a:prstGeom prst="roundRect">
            <a:avLst>
              <a:gd name="adj" fmla="val 6000"/>
            </a:avLst>
          </a:prstGeom>
          <a:solidFill>
            <a:srgbClr val="0F172A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8101583" y="3931920"/>
            <a:ext cx="73152" cy="2103120"/>
          </a:xfrm>
          <a:prstGeom prst="rect">
            <a:avLst/>
          </a:prstGeom>
          <a:solidFill>
            <a:srgbClr val="00D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284463" y="4041648"/>
            <a:ext cx="3337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00D9FF"/>
                </a:solidFill>
                <a:latin typeface="Helvetica"/>
              </a:rPr>
              <a:t>AIRCORE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284463" y="4297680"/>
            <a:ext cx="3337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8EEF7"/>
                </a:solidFill>
                <a:latin typeface="Helvetica"/>
              </a:rPr>
              <a:t>rd-db-integrity · aircore-qa · main · acp-default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84463" y="4800600"/>
            <a:ext cx="3337560" cy="1142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DB+QA gates, routing fallback, ACP.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7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"/>
          </a:xfrm>
          <a:prstGeom prst="rect">
            <a:avLst/>
          </a:prstGeom>
          <a:solidFill>
            <a:srgbClr val="76B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6537960"/>
            <a:ext cx="11247120" cy="12700"/>
          </a:xfrm>
          <a:prstGeom prst="rect">
            <a:avLst/>
          </a:prstGeom>
          <a:solidFill>
            <a:srgbClr val="1A20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658368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9AA6B8"/>
                </a:solidFill>
                <a:latin typeface="Helvetica"/>
              </a:rPr>
              <a:t>Joe · Nemotron-Powered Edge AI Agent Factory · NVIDIA Agent Challenge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"/>
            <a:ext cx="7315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7DF9FF"/>
                </a:solidFill>
                <a:latin typeface="Helvetica"/>
              </a:rPr>
              <a:t>08  ·  SKILLS INVENTORY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E8EEF7"/>
                </a:solidFill>
                <a:latin typeface="Helvetica"/>
              </a:rPr>
              <a:t>234 callable skills across 4 lanes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194560"/>
            <a:ext cx="2697480" cy="384048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468880"/>
            <a:ext cx="2697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>
                <a:solidFill>
                  <a:srgbClr val="9BE400"/>
                </a:solidFill>
                <a:latin typeface="Helvetica"/>
              </a:rPr>
              <a:t>25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703320"/>
            <a:ext cx="2697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E8EEF7"/>
                </a:solidFill>
                <a:latin typeface="Helvetica"/>
              </a:rPr>
              <a:t>Superpowers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297680"/>
            <a:ext cx="23317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TDD · systematic-debugging · brainstorming · verification · executing-plans …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10712" y="2194560"/>
            <a:ext cx="2697480" cy="384048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10712" y="2468880"/>
            <a:ext cx="2697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>
                <a:solidFill>
                  <a:srgbClr val="7DF9FF"/>
                </a:solidFill>
                <a:latin typeface="Helvetica"/>
              </a:rPr>
              <a:t>25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10712" y="3703320"/>
            <a:ext cx="2697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E8EEF7"/>
                </a:solidFill>
                <a:latin typeface="Helvetica"/>
              </a:rPr>
              <a:t>AirCore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93592" y="4297680"/>
            <a:ext cx="23317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iron-law-# · i18n-parity · device-adapter · xadmin-cloaking · 5-discipline …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72783" y="2194560"/>
            <a:ext cx="2697480" cy="384048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72783" y="2468880"/>
            <a:ext cx="2697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>
                <a:solidFill>
                  <a:srgbClr val="D8B4FE"/>
                </a:solidFill>
                <a:latin typeface="Helvetica"/>
              </a:rPr>
              <a:t>58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72783" y="3703320"/>
            <a:ext cx="2697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E8EEF7"/>
                </a:solidFill>
                <a:latin typeface="Helvetica"/>
              </a:rPr>
              <a:t>gstack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55664" y="4297680"/>
            <a:ext cx="23317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qa · ship · design-shotgun · autoplan · benchmark · canary · cso · learn …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134856" y="2194560"/>
            <a:ext cx="2697480" cy="3840480"/>
          </a:xfrm>
          <a:prstGeom prst="roundRect">
            <a:avLst>
              <a:gd name="adj" fmla="val 6000"/>
            </a:avLst>
          </a:prstGeom>
          <a:solidFill>
            <a:srgbClr val="141E36"/>
          </a:solidFill>
          <a:ln w="9525">
            <a:solidFill>
              <a:srgbClr val="1A2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134856" y="2468880"/>
            <a:ext cx="2697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>
                <a:solidFill>
                  <a:srgbClr val="FACC15"/>
                </a:solidFill>
                <a:latin typeface="Helvetica"/>
              </a:rPr>
              <a:t>126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34856" y="3703320"/>
            <a:ext cx="2697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E8EEF7"/>
                </a:solidFill>
                <a:latin typeface="Helvetica"/>
              </a:rPr>
              <a:t>OpenClaw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17736" y="4297680"/>
            <a:ext cx="23317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AA6B8"/>
                </a:solidFill>
                <a:latin typeface="Helvetica"/>
              </a:rPr>
              <a:t>126 specialist skills — coding, planning, document, debug, deploy, network 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12648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9BE400"/>
                </a:solidFill>
                <a:latin typeface="Helvetica"/>
              </a:rPr>
              <a:t>Σ  25 + 25 + 58 + 126  =  234 callable skills  +  24 expert agents  +  40 Iron Laws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